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00"/>
  </p:notesMasterIdLst>
  <p:handoutMasterIdLst>
    <p:handoutMasterId r:id="rId101"/>
  </p:handoutMasterIdLst>
  <p:sldIdLst>
    <p:sldId id="355" r:id="rId2"/>
    <p:sldId id="412" r:id="rId3"/>
    <p:sldId id="444" r:id="rId4"/>
    <p:sldId id="442" r:id="rId5"/>
    <p:sldId id="440" r:id="rId6"/>
    <p:sldId id="443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6" r:id="rId15"/>
    <p:sldId id="452" r:id="rId16"/>
    <p:sldId id="453" r:id="rId17"/>
    <p:sldId id="454" r:id="rId18"/>
    <p:sldId id="455" r:id="rId19"/>
    <p:sldId id="458" r:id="rId20"/>
    <p:sldId id="457" r:id="rId21"/>
    <p:sldId id="459" r:id="rId22"/>
    <p:sldId id="461" r:id="rId23"/>
    <p:sldId id="462" r:id="rId24"/>
    <p:sldId id="527" r:id="rId25"/>
    <p:sldId id="465" r:id="rId26"/>
    <p:sldId id="466" r:id="rId27"/>
    <p:sldId id="463" r:id="rId28"/>
    <p:sldId id="467" r:id="rId29"/>
    <p:sldId id="468" r:id="rId30"/>
    <p:sldId id="470" r:id="rId31"/>
    <p:sldId id="469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85" r:id="rId41"/>
    <p:sldId id="479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7" r:id="rId51"/>
    <p:sldId id="498" r:id="rId52"/>
    <p:sldId id="499" r:id="rId53"/>
    <p:sldId id="500" r:id="rId54"/>
    <p:sldId id="501" r:id="rId55"/>
    <p:sldId id="502" r:id="rId56"/>
    <p:sldId id="503" r:id="rId57"/>
    <p:sldId id="504" r:id="rId58"/>
    <p:sldId id="531" r:id="rId59"/>
    <p:sldId id="529" r:id="rId60"/>
    <p:sldId id="506" r:id="rId61"/>
    <p:sldId id="507" r:id="rId62"/>
    <p:sldId id="508" r:id="rId63"/>
    <p:sldId id="480" r:id="rId64"/>
    <p:sldId id="505" r:id="rId65"/>
    <p:sldId id="481" r:id="rId66"/>
    <p:sldId id="520" r:id="rId67"/>
    <p:sldId id="521" r:id="rId68"/>
    <p:sldId id="518" r:id="rId69"/>
    <p:sldId id="519" r:id="rId70"/>
    <p:sldId id="482" r:id="rId71"/>
    <p:sldId id="522" r:id="rId72"/>
    <p:sldId id="483" r:id="rId73"/>
    <p:sldId id="484" r:id="rId74"/>
    <p:sldId id="509" r:id="rId75"/>
    <p:sldId id="523" r:id="rId76"/>
    <p:sldId id="510" r:id="rId77"/>
    <p:sldId id="524" r:id="rId78"/>
    <p:sldId id="511" r:id="rId79"/>
    <p:sldId id="513" r:id="rId80"/>
    <p:sldId id="512" r:id="rId81"/>
    <p:sldId id="514" r:id="rId82"/>
    <p:sldId id="515" r:id="rId83"/>
    <p:sldId id="516" r:id="rId84"/>
    <p:sldId id="517" r:id="rId85"/>
    <p:sldId id="536" r:id="rId86"/>
    <p:sldId id="535" r:id="rId87"/>
    <p:sldId id="532" r:id="rId88"/>
    <p:sldId id="533" r:id="rId89"/>
    <p:sldId id="534" r:id="rId90"/>
    <p:sldId id="539" r:id="rId91"/>
    <p:sldId id="540" r:id="rId92"/>
    <p:sldId id="541" r:id="rId93"/>
    <p:sldId id="543" r:id="rId94"/>
    <p:sldId id="544" r:id="rId95"/>
    <p:sldId id="542" r:id="rId96"/>
    <p:sldId id="545" r:id="rId97"/>
    <p:sldId id="525" r:id="rId98"/>
    <p:sldId id="530" r:id="rId99"/>
  </p:sldIdLst>
  <p:sldSz cx="9144000" cy="6858000" type="screen4x3"/>
  <p:notesSz cx="7099300" cy="10234613"/>
  <p:kinsoku lang="zh-TW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3366CC"/>
    <a:srgbClr val="3333CC"/>
    <a:srgbClr val="993366"/>
    <a:srgbClr val="FFE8BB"/>
    <a:srgbClr val="FF99FF"/>
    <a:srgbClr val="66003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1" autoAdjust="0"/>
    <p:restoredTop sz="94758" autoAdjust="0"/>
  </p:normalViewPr>
  <p:slideViewPr>
    <p:cSldViewPr>
      <p:cViewPr varScale="1">
        <p:scale>
          <a:sx n="106" d="100"/>
          <a:sy n="106" d="100"/>
        </p:scale>
        <p:origin x="18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96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017" tIns="48148" rIns="98017" bIns="48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90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66" y="9721817"/>
            <a:ext cx="3076474" cy="511158"/>
          </a:xfrm>
          <a:prstGeom prst="rect">
            <a:avLst/>
          </a:prstGeom>
          <a:ln/>
        </p:spPr>
        <p:txBody>
          <a:bodyPr lIns="99048" tIns="49524" rIns="99048" bIns="49524"/>
          <a:lstStyle/>
          <a:p>
            <a:fld id="{1EE3D6EF-218F-4AF1-B10F-D0BBCE5D462E}" type="slidenum">
              <a:rPr lang="zh-TW" altLang="en-US"/>
              <a:pPr/>
              <a:t>61</a:t>
            </a:fld>
            <a:endParaRPr lang="en-US" altLang="zh-TW" dirty="0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66" y="9721817"/>
            <a:ext cx="3076474" cy="511158"/>
          </a:xfrm>
          <a:prstGeom prst="rect">
            <a:avLst/>
          </a:prstGeom>
          <a:ln/>
        </p:spPr>
        <p:txBody>
          <a:bodyPr lIns="99048" tIns="49524" rIns="99048" bIns="49524"/>
          <a:lstStyle/>
          <a:p>
            <a:fld id="{2B1F2AB8-9E86-4B38-9B41-F8AB8C75C51D}" type="slidenum">
              <a:rPr lang="zh-TW" altLang="en-US"/>
              <a:pPr/>
              <a:t>62</a:t>
            </a:fld>
            <a:endParaRPr lang="en-US" altLang="zh-TW" dirty="0"/>
          </a:p>
        </p:txBody>
      </p:sp>
      <p:sp>
        <p:nvSpPr>
          <p:cNvPr id="75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1"/>
            <a:ext cx="3076575" cy="511175"/>
          </a:xfrm>
          <a:prstGeom prst="rect">
            <a:avLst/>
          </a:prstGeom>
          <a:ln/>
        </p:spPr>
        <p:txBody>
          <a:bodyPr lIns="91431" tIns="45715" rIns="91431" bIns="45715"/>
          <a:lstStyle/>
          <a:p>
            <a:fld id="{CEA80010-E4AF-4515-8DDE-21F789DC7B57}" type="slidenum">
              <a:rPr lang="zh-TW" altLang="en-US"/>
              <a:pPr/>
              <a:t>3</a:t>
            </a:fld>
            <a:endParaRPr lang="en-US" altLang="zh-TW" dirty="0"/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1"/>
            <a:ext cx="3076575" cy="511175"/>
          </a:xfrm>
          <a:prstGeom prst="rect">
            <a:avLst/>
          </a:prstGeom>
          <a:noFill/>
        </p:spPr>
        <p:txBody>
          <a:bodyPr lIns="91431" tIns="45715" rIns="91431" bIns="45715"/>
          <a:lstStyle>
            <a:lvl1pPr defTabSz="988916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877" indent="-285722" defTabSz="988916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2888" indent="-228578" defTabSz="988916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043" indent="-228578" defTabSz="988916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198" indent="-228578" defTabSz="988916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353" indent="-228578" defTabSz="98891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509" indent="-228578" defTabSz="98891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8664" indent="-228578" defTabSz="98891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5819" indent="-228578" defTabSz="98891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fld id="{85D316BD-833F-4970-9B95-F7B78D06CC2D}" type="slidenum">
              <a:rPr kumimoji="0" lang="zh-TW" altLang="en-US" sz="1300"/>
              <a:pPr/>
              <a:t>4</a:t>
            </a:fld>
            <a:endParaRPr kumimoji="0" lang="en-US" altLang="zh-TW" sz="1300" dirty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1"/>
            <a:ext cx="3076575" cy="511175"/>
          </a:xfrm>
          <a:prstGeom prst="rect">
            <a:avLst/>
          </a:prstGeom>
          <a:noFill/>
        </p:spPr>
        <p:txBody>
          <a:bodyPr lIns="91431" tIns="45715" rIns="91431" bIns="45715"/>
          <a:lstStyle/>
          <a:p>
            <a:fld id="{C24E0F88-DAF7-43F5-9BC0-23A45093161D}" type="slidenum">
              <a:rPr lang="zh-TW" altLang="en-US"/>
              <a:pPr/>
              <a:t>5</a:t>
            </a:fld>
            <a:endParaRPr lang="en-US" altLang="zh-TW" dirty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38" y="9721851"/>
            <a:ext cx="3076575" cy="511175"/>
          </a:xfrm>
          <a:prstGeom prst="rect">
            <a:avLst/>
          </a:prstGeom>
          <a:ln/>
        </p:spPr>
        <p:txBody>
          <a:bodyPr lIns="91431" tIns="45715" rIns="91431" bIns="45715"/>
          <a:lstStyle/>
          <a:p>
            <a:fld id="{FAE4B8F7-5C3D-467E-A951-9053F9698C0E}" type="slidenum">
              <a:rPr lang="zh-TW" altLang="en-US"/>
              <a:pPr/>
              <a:t>6</a:t>
            </a:fld>
            <a:endParaRPr lang="en-US" altLang="zh-TW" dirty="0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0125" y="774700"/>
            <a:ext cx="5099050" cy="38242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358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0125" y="774700"/>
            <a:ext cx="5099050" cy="38242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080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0125" y="774700"/>
            <a:ext cx="5099050" cy="38242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068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1166" y="9721817"/>
            <a:ext cx="3076474" cy="511158"/>
          </a:xfrm>
          <a:prstGeom prst="rect">
            <a:avLst/>
          </a:prstGeom>
          <a:ln/>
        </p:spPr>
        <p:txBody>
          <a:bodyPr lIns="99048" tIns="49524" rIns="99048" bIns="49524"/>
          <a:lstStyle/>
          <a:p>
            <a:fld id="{AC544473-DD27-4438-BFE4-C0A1F46DDA13}" type="slidenum">
              <a:rPr lang="zh-TW" altLang="en-US"/>
              <a:pPr/>
              <a:t>60</a:t>
            </a:fld>
            <a:endParaRPr lang="en-US" altLang="zh-TW" dirty="0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8"/>
          <p:cNvGrpSpPr>
            <a:grpSpLocks/>
          </p:cNvGrpSpPr>
          <p:nvPr/>
        </p:nvGrpSpPr>
        <p:grpSpPr bwMode="auto">
          <a:xfrm>
            <a:off x="0" y="0"/>
            <a:ext cx="990600" cy="6713538"/>
            <a:chOff x="0" y="43"/>
            <a:chExt cx="624" cy="4229"/>
          </a:xfrm>
        </p:grpSpPr>
        <p:sp>
          <p:nvSpPr>
            <p:cNvPr id="5" name="Line 1029"/>
            <p:cNvSpPr>
              <a:spLocks noChangeShapeType="1"/>
            </p:cNvSpPr>
            <p:nvPr userDrawn="1"/>
          </p:nvSpPr>
          <p:spPr bwMode="auto">
            <a:xfrm>
              <a:off x="0" y="4203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" name="Line 1030"/>
            <p:cNvSpPr>
              <a:spLocks noChangeShapeType="1"/>
            </p:cNvSpPr>
            <p:nvPr userDrawn="1"/>
          </p:nvSpPr>
          <p:spPr bwMode="auto">
            <a:xfrm>
              <a:off x="0" y="4239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" name="Line 1031"/>
            <p:cNvSpPr>
              <a:spLocks noChangeShapeType="1"/>
            </p:cNvSpPr>
            <p:nvPr userDrawn="1"/>
          </p:nvSpPr>
          <p:spPr bwMode="auto">
            <a:xfrm>
              <a:off x="0" y="4272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Line 1032"/>
            <p:cNvSpPr>
              <a:spLocks noChangeShapeType="1"/>
            </p:cNvSpPr>
            <p:nvPr userDrawn="1"/>
          </p:nvSpPr>
          <p:spPr bwMode="auto">
            <a:xfrm>
              <a:off x="0" y="4113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Line 1033"/>
            <p:cNvSpPr>
              <a:spLocks noChangeShapeType="1"/>
            </p:cNvSpPr>
            <p:nvPr userDrawn="1"/>
          </p:nvSpPr>
          <p:spPr bwMode="auto">
            <a:xfrm>
              <a:off x="0" y="4065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" name="Line 1034"/>
            <p:cNvSpPr>
              <a:spLocks noChangeShapeType="1"/>
            </p:cNvSpPr>
            <p:nvPr userDrawn="1"/>
          </p:nvSpPr>
          <p:spPr bwMode="auto">
            <a:xfrm>
              <a:off x="0" y="4158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1" name="Line 1035"/>
            <p:cNvSpPr>
              <a:spLocks noChangeShapeType="1"/>
            </p:cNvSpPr>
            <p:nvPr userDrawn="1"/>
          </p:nvSpPr>
          <p:spPr bwMode="auto">
            <a:xfrm>
              <a:off x="0" y="3666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2" name="Line 1036"/>
            <p:cNvSpPr>
              <a:spLocks noChangeShapeType="1"/>
            </p:cNvSpPr>
            <p:nvPr userDrawn="1"/>
          </p:nvSpPr>
          <p:spPr bwMode="auto">
            <a:xfrm>
              <a:off x="0" y="3639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3" name="Line 1037"/>
            <p:cNvSpPr>
              <a:spLocks noChangeShapeType="1"/>
            </p:cNvSpPr>
            <p:nvPr userDrawn="1"/>
          </p:nvSpPr>
          <p:spPr bwMode="auto">
            <a:xfrm>
              <a:off x="0" y="4020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4" name="Line 1038"/>
            <p:cNvSpPr>
              <a:spLocks noChangeShapeType="1"/>
            </p:cNvSpPr>
            <p:nvPr userDrawn="1"/>
          </p:nvSpPr>
          <p:spPr bwMode="auto">
            <a:xfrm>
              <a:off x="0" y="3894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" name="Line 1039"/>
            <p:cNvSpPr>
              <a:spLocks noChangeShapeType="1"/>
            </p:cNvSpPr>
            <p:nvPr userDrawn="1"/>
          </p:nvSpPr>
          <p:spPr bwMode="auto">
            <a:xfrm>
              <a:off x="0" y="3813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6" name="Line 1040"/>
            <p:cNvSpPr>
              <a:spLocks noChangeShapeType="1"/>
            </p:cNvSpPr>
            <p:nvPr userDrawn="1"/>
          </p:nvSpPr>
          <p:spPr bwMode="auto">
            <a:xfrm>
              <a:off x="0" y="3999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" name="Line 1041"/>
            <p:cNvSpPr>
              <a:spLocks noChangeShapeType="1"/>
            </p:cNvSpPr>
            <p:nvPr userDrawn="1"/>
          </p:nvSpPr>
          <p:spPr bwMode="auto">
            <a:xfrm>
              <a:off x="0" y="3687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" name="Line 1042"/>
            <p:cNvSpPr>
              <a:spLocks noChangeShapeType="1"/>
            </p:cNvSpPr>
            <p:nvPr userDrawn="1"/>
          </p:nvSpPr>
          <p:spPr bwMode="auto">
            <a:xfrm>
              <a:off x="0" y="3741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" name="Line 1043"/>
            <p:cNvSpPr>
              <a:spLocks noChangeShapeType="1"/>
            </p:cNvSpPr>
            <p:nvPr userDrawn="1"/>
          </p:nvSpPr>
          <p:spPr bwMode="auto">
            <a:xfrm>
              <a:off x="0" y="393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" name="Line 1044"/>
            <p:cNvSpPr>
              <a:spLocks noChangeShapeType="1"/>
            </p:cNvSpPr>
            <p:nvPr userDrawn="1"/>
          </p:nvSpPr>
          <p:spPr bwMode="auto">
            <a:xfrm>
              <a:off x="0" y="3918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" name="Line 1045"/>
            <p:cNvSpPr>
              <a:spLocks noChangeShapeType="1"/>
            </p:cNvSpPr>
            <p:nvPr userDrawn="1"/>
          </p:nvSpPr>
          <p:spPr bwMode="auto">
            <a:xfrm>
              <a:off x="0" y="3510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2" name="Line 1046"/>
            <p:cNvSpPr>
              <a:spLocks noChangeShapeType="1"/>
            </p:cNvSpPr>
            <p:nvPr userDrawn="1"/>
          </p:nvSpPr>
          <p:spPr bwMode="auto">
            <a:xfrm>
              <a:off x="0" y="3546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3" name="Line 1047"/>
            <p:cNvSpPr>
              <a:spLocks noChangeShapeType="1"/>
            </p:cNvSpPr>
            <p:nvPr userDrawn="1"/>
          </p:nvSpPr>
          <p:spPr bwMode="auto">
            <a:xfrm>
              <a:off x="0" y="357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4" name="Line 1048"/>
            <p:cNvSpPr>
              <a:spLocks noChangeShapeType="1"/>
            </p:cNvSpPr>
            <p:nvPr userDrawn="1"/>
          </p:nvSpPr>
          <p:spPr bwMode="auto">
            <a:xfrm>
              <a:off x="0" y="3420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5" name="Line 1049"/>
            <p:cNvSpPr>
              <a:spLocks noChangeShapeType="1"/>
            </p:cNvSpPr>
            <p:nvPr userDrawn="1"/>
          </p:nvSpPr>
          <p:spPr bwMode="auto">
            <a:xfrm>
              <a:off x="0" y="3372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" name="Line 1050"/>
            <p:cNvSpPr>
              <a:spLocks noChangeShapeType="1"/>
            </p:cNvSpPr>
            <p:nvPr userDrawn="1"/>
          </p:nvSpPr>
          <p:spPr bwMode="auto">
            <a:xfrm>
              <a:off x="0" y="3465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7" name="Line 1051"/>
            <p:cNvSpPr>
              <a:spLocks noChangeShapeType="1"/>
            </p:cNvSpPr>
            <p:nvPr userDrawn="1"/>
          </p:nvSpPr>
          <p:spPr bwMode="auto">
            <a:xfrm>
              <a:off x="0" y="2973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8" name="Line 1052"/>
            <p:cNvSpPr>
              <a:spLocks noChangeShapeType="1"/>
            </p:cNvSpPr>
            <p:nvPr userDrawn="1"/>
          </p:nvSpPr>
          <p:spPr bwMode="auto">
            <a:xfrm>
              <a:off x="0" y="2946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9" name="Line 1053"/>
            <p:cNvSpPr>
              <a:spLocks noChangeShapeType="1"/>
            </p:cNvSpPr>
            <p:nvPr userDrawn="1"/>
          </p:nvSpPr>
          <p:spPr bwMode="auto">
            <a:xfrm>
              <a:off x="0" y="3327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" name="Line 1054"/>
            <p:cNvSpPr>
              <a:spLocks noChangeShapeType="1"/>
            </p:cNvSpPr>
            <p:nvPr userDrawn="1"/>
          </p:nvSpPr>
          <p:spPr bwMode="auto">
            <a:xfrm>
              <a:off x="0" y="3201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" name="Line 1055"/>
            <p:cNvSpPr>
              <a:spLocks noChangeShapeType="1"/>
            </p:cNvSpPr>
            <p:nvPr userDrawn="1"/>
          </p:nvSpPr>
          <p:spPr bwMode="auto">
            <a:xfrm>
              <a:off x="0" y="3120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" name="Line 1056"/>
            <p:cNvSpPr>
              <a:spLocks noChangeShapeType="1"/>
            </p:cNvSpPr>
            <p:nvPr userDrawn="1"/>
          </p:nvSpPr>
          <p:spPr bwMode="auto">
            <a:xfrm>
              <a:off x="0" y="3306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" name="Line 1057"/>
            <p:cNvSpPr>
              <a:spLocks noChangeShapeType="1"/>
            </p:cNvSpPr>
            <p:nvPr userDrawn="1"/>
          </p:nvSpPr>
          <p:spPr bwMode="auto">
            <a:xfrm>
              <a:off x="0" y="2994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4" name="Line 1058"/>
            <p:cNvSpPr>
              <a:spLocks noChangeShapeType="1"/>
            </p:cNvSpPr>
            <p:nvPr userDrawn="1"/>
          </p:nvSpPr>
          <p:spPr bwMode="auto">
            <a:xfrm>
              <a:off x="0" y="3048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" name="Line 1059"/>
            <p:cNvSpPr>
              <a:spLocks noChangeShapeType="1"/>
            </p:cNvSpPr>
            <p:nvPr userDrawn="1"/>
          </p:nvSpPr>
          <p:spPr bwMode="auto">
            <a:xfrm>
              <a:off x="0" y="3246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6" name="Line 1060"/>
            <p:cNvSpPr>
              <a:spLocks noChangeShapeType="1"/>
            </p:cNvSpPr>
            <p:nvPr userDrawn="1"/>
          </p:nvSpPr>
          <p:spPr bwMode="auto">
            <a:xfrm>
              <a:off x="0" y="3225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7" name="Line 1061"/>
            <p:cNvSpPr>
              <a:spLocks noChangeShapeType="1"/>
            </p:cNvSpPr>
            <p:nvPr userDrawn="1"/>
          </p:nvSpPr>
          <p:spPr bwMode="auto">
            <a:xfrm>
              <a:off x="0" y="2831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8" name="Line 1062"/>
            <p:cNvSpPr>
              <a:spLocks noChangeShapeType="1"/>
            </p:cNvSpPr>
            <p:nvPr userDrawn="1"/>
          </p:nvSpPr>
          <p:spPr bwMode="auto">
            <a:xfrm>
              <a:off x="0" y="2750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9" name="Line 1063"/>
            <p:cNvSpPr>
              <a:spLocks noChangeShapeType="1"/>
            </p:cNvSpPr>
            <p:nvPr userDrawn="1"/>
          </p:nvSpPr>
          <p:spPr bwMode="auto">
            <a:xfrm>
              <a:off x="0" y="2678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0" name="Line 1064"/>
            <p:cNvSpPr>
              <a:spLocks noChangeShapeType="1"/>
            </p:cNvSpPr>
            <p:nvPr userDrawn="1"/>
          </p:nvSpPr>
          <p:spPr bwMode="auto">
            <a:xfrm>
              <a:off x="0" y="2876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1" name="Line 1065"/>
            <p:cNvSpPr>
              <a:spLocks noChangeShapeType="1"/>
            </p:cNvSpPr>
            <p:nvPr userDrawn="1"/>
          </p:nvSpPr>
          <p:spPr bwMode="auto">
            <a:xfrm>
              <a:off x="0" y="2855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2" name="Line 1066"/>
            <p:cNvSpPr>
              <a:spLocks noChangeShapeType="1"/>
            </p:cNvSpPr>
            <p:nvPr userDrawn="1"/>
          </p:nvSpPr>
          <p:spPr bwMode="auto">
            <a:xfrm>
              <a:off x="0" y="2554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3" name="Line 1067"/>
            <p:cNvSpPr>
              <a:spLocks noChangeShapeType="1"/>
            </p:cNvSpPr>
            <p:nvPr userDrawn="1"/>
          </p:nvSpPr>
          <p:spPr bwMode="auto">
            <a:xfrm>
              <a:off x="0" y="2590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" name="Line 1068"/>
            <p:cNvSpPr>
              <a:spLocks noChangeShapeType="1"/>
            </p:cNvSpPr>
            <p:nvPr userDrawn="1"/>
          </p:nvSpPr>
          <p:spPr bwMode="auto">
            <a:xfrm>
              <a:off x="0" y="2623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5" name="Line 1069"/>
            <p:cNvSpPr>
              <a:spLocks noChangeShapeType="1"/>
            </p:cNvSpPr>
            <p:nvPr userDrawn="1"/>
          </p:nvSpPr>
          <p:spPr bwMode="auto">
            <a:xfrm>
              <a:off x="0" y="2464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6" name="Line 1070"/>
            <p:cNvSpPr>
              <a:spLocks noChangeShapeType="1"/>
            </p:cNvSpPr>
            <p:nvPr userDrawn="1"/>
          </p:nvSpPr>
          <p:spPr bwMode="auto">
            <a:xfrm>
              <a:off x="0" y="2416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7" name="Line 1071"/>
            <p:cNvSpPr>
              <a:spLocks noChangeShapeType="1"/>
            </p:cNvSpPr>
            <p:nvPr userDrawn="1"/>
          </p:nvSpPr>
          <p:spPr bwMode="auto">
            <a:xfrm>
              <a:off x="0" y="250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8" name="Line 1072"/>
            <p:cNvSpPr>
              <a:spLocks noChangeShapeType="1"/>
            </p:cNvSpPr>
            <p:nvPr userDrawn="1"/>
          </p:nvSpPr>
          <p:spPr bwMode="auto">
            <a:xfrm>
              <a:off x="0" y="2371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9" name="Line 1073"/>
            <p:cNvSpPr>
              <a:spLocks noChangeShapeType="1"/>
            </p:cNvSpPr>
            <p:nvPr userDrawn="1"/>
          </p:nvSpPr>
          <p:spPr bwMode="auto">
            <a:xfrm>
              <a:off x="0" y="2245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0" name="Line 1074"/>
            <p:cNvSpPr>
              <a:spLocks noChangeShapeType="1"/>
            </p:cNvSpPr>
            <p:nvPr userDrawn="1"/>
          </p:nvSpPr>
          <p:spPr bwMode="auto">
            <a:xfrm>
              <a:off x="0" y="2350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1" name="Line 1075"/>
            <p:cNvSpPr>
              <a:spLocks noChangeShapeType="1"/>
            </p:cNvSpPr>
            <p:nvPr userDrawn="1"/>
          </p:nvSpPr>
          <p:spPr bwMode="auto">
            <a:xfrm>
              <a:off x="0" y="2290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2" name="Line 1076"/>
            <p:cNvSpPr>
              <a:spLocks noChangeShapeType="1"/>
            </p:cNvSpPr>
            <p:nvPr userDrawn="1"/>
          </p:nvSpPr>
          <p:spPr bwMode="auto">
            <a:xfrm>
              <a:off x="0" y="2269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3" name="Line 1077"/>
            <p:cNvSpPr>
              <a:spLocks noChangeShapeType="1"/>
            </p:cNvSpPr>
            <p:nvPr userDrawn="1"/>
          </p:nvSpPr>
          <p:spPr bwMode="auto">
            <a:xfrm>
              <a:off x="0" y="2130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4" name="Line 1078"/>
            <p:cNvSpPr>
              <a:spLocks noChangeShapeType="1"/>
            </p:cNvSpPr>
            <p:nvPr userDrawn="1"/>
          </p:nvSpPr>
          <p:spPr bwMode="auto">
            <a:xfrm>
              <a:off x="0" y="2166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5" name="Line 1079"/>
            <p:cNvSpPr>
              <a:spLocks noChangeShapeType="1"/>
            </p:cNvSpPr>
            <p:nvPr userDrawn="1"/>
          </p:nvSpPr>
          <p:spPr bwMode="auto">
            <a:xfrm>
              <a:off x="0" y="219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6" name="Line 1080"/>
            <p:cNvSpPr>
              <a:spLocks noChangeShapeType="1"/>
            </p:cNvSpPr>
            <p:nvPr userDrawn="1"/>
          </p:nvSpPr>
          <p:spPr bwMode="auto">
            <a:xfrm>
              <a:off x="0" y="2040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7" name="Line 1081"/>
            <p:cNvSpPr>
              <a:spLocks noChangeShapeType="1"/>
            </p:cNvSpPr>
            <p:nvPr userDrawn="1"/>
          </p:nvSpPr>
          <p:spPr bwMode="auto">
            <a:xfrm>
              <a:off x="0" y="1992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8" name="Line 1082"/>
            <p:cNvSpPr>
              <a:spLocks noChangeShapeType="1"/>
            </p:cNvSpPr>
            <p:nvPr userDrawn="1"/>
          </p:nvSpPr>
          <p:spPr bwMode="auto">
            <a:xfrm>
              <a:off x="0" y="2085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59" name="Line 1083"/>
            <p:cNvSpPr>
              <a:spLocks noChangeShapeType="1"/>
            </p:cNvSpPr>
            <p:nvPr userDrawn="1"/>
          </p:nvSpPr>
          <p:spPr bwMode="auto">
            <a:xfrm>
              <a:off x="0" y="1593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0" name="Line 1084"/>
            <p:cNvSpPr>
              <a:spLocks noChangeShapeType="1"/>
            </p:cNvSpPr>
            <p:nvPr userDrawn="1"/>
          </p:nvSpPr>
          <p:spPr bwMode="auto">
            <a:xfrm>
              <a:off x="0" y="1566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1" name="Line 1085"/>
            <p:cNvSpPr>
              <a:spLocks noChangeShapeType="1"/>
            </p:cNvSpPr>
            <p:nvPr userDrawn="1"/>
          </p:nvSpPr>
          <p:spPr bwMode="auto">
            <a:xfrm>
              <a:off x="0" y="1947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2" name="Line 1086"/>
            <p:cNvSpPr>
              <a:spLocks noChangeShapeType="1"/>
            </p:cNvSpPr>
            <p:nvPr userDrawn="1"/>
          </p:nvSpPr>
          <p:spPr bwMode="auto">
            <a:xfrm>
              <a:off x="0" y="1821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3" name="Line 1087"/>
            <p:cNvSpPr>
              <a:spLocks noChangeShapeType="1"/>
            </p:cNvSpPr>
            <p:nvPr userDrawn="1"/>
          </p:nvSpPr>
          <p:spPr bwMode="auto">
            <a:xfrm>
              <a:off x="0" y="1740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4" name="Line 1088"/>
            <p:cNvSpPr>
              <a:spLocks noChangeShapeType="1"/>
            </p:cNvSpPr>
            <p:nvPr userDrawn="1"/>
          </p:nvSpPr>
          <p:spPr bwMode="auto">
            <a:xfrm>
              <a:off x="0" y="1926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5" name="Line 1089"/>
            <p:cNvSpPr>
              <a:spLocks noChangeShapeType="1"/>
            </p:cNvSpPr>
            <p:nvPr userDrawn="1"/>
          </p:nvSpPr>
          <p:spPr bwMode="auto">
            <a:xfrm>
              <a:off x="0" y="1614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6" name="Line 1090"/>
            <p:cNvSpPr>
              <a:spLocks noChangeShapeType="1"/>
            </p:cNvSpPr>
            <p:nvPr userDrawn="1"/>
          </p:nvSpPr>
          <p:spPr bwMode="auto">
            <a:xfrm>
              <a:off x="0" y="1668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7" name="Line 1091"/>
            <p:cNvSpPr>
              <a:spLocks noChangeShapeType="1"/>
            </p:cNvSpPr>
            <p:nvPr userDrawn="1"/>
          </p:nvSpPr>
          <p:spPr bwMode="auto">
            <a:xfrm>
              <a:off x="0" y="1866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8" name="Line 1092"/>
            <p:cNvSpPr>
              <a:spLocks noChangeShapeType="1"/>
            </p:cNvSpPr>
            <p:nvPr userDrawn="1"/>
          </p:nvSpPr>
          <p:spPr bwMode="auto">
            <a:xfrm>
              <a:off x="0" y="1845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9" name="Line 1093"/>
            <p:cNvSpPr>
              <a:spLocks noChangeShapeType="1"/>
            </p:cNvSpPr>
            <p:nvPr userDrawn="1"/>
          </p:nvSpPr>
          <p:spPr bwMode="auto">
            <a:xfrm>
              <a:off x="0" y="1437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0" name="Line 1094"/>
            <p:cNvSpPr>
              <a:spLocks noChangeShapeType="1"/>
            </p:cNvSpPr>
            <p:nvPr userDrawn="1"/>
          </p:nvSpPr>
          <p:spPr bwMode="auto">
            <a:xfrm>
              <a:off x="0" y="1473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1" name="Line 1095"/>
            <p:cNvSpPr>
              <a:spLocks noChangeShapeType="1"/>
            </p:cNvSpPr>
            <p:nvPr userDrawn="1"/>
          </p:nvSpPr>
          <p:spPr bwMode="auto">
            <a:xfrm>
              <a:off x="0" y="1506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2" name="Line 1096"/>
            <p:cNvSpPr>
              <a:spLocks noChangeShapeType="1"/>
            </p:cNvSpPr>
            <p:nvPr userDrawn="1"/>
          </p:nvSpPr>
          <p:spPr bwMode="auto">
            <a:xfrm>
              <a:off x="0" y="1347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3" name="Line 1097"/>
            <p:cNvSpPr>
              <a:spLocks noChangeShapeType="1"/>
            </p:cNvSpPr>
            <p:nvPr userDrawn="1"/>
          </p:nvSpPr>
          <p:spPr bwMode="auto">
            <a:xfrm>
              <a:off x="0" y="1392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4" name="Line 1098"/>
            <p:cNvSpPr>
              <a:spLocks noChangeShapeType="1"/>
            </p:cNvSpPr>
            <p:nvPr userDrawn="1"/>
          </p:nvSpPr>
          <p:spPr bwMode="auto">
            <a:xfrm>
              <a:off x="0" y="1016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5" name="Line 1099"/>
            <p:cNvSpPr>
              <a:spLocks noChangeShapeType="1"/>
            </p:cNvSpPr>
            <p:nvPr userDrawn="1"/>
          </p:nvSpPr>
          <p:spPr bwMode="auto">
            <a:xfrm>
              <a:off x="0" y="989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6" name="Line 1100"/>
            <p:cNvSpPr>
              <a:spLocks noChangeShapeType="1"/>
            </p:cNvSpPr>
            <p:nvPr userDrawn="1"/>
          </p:nvSpPr>
          <p:spPr bwMode="auto">
            <a:xfrm>
              <a:off x="0" y="1244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7" name="Line 1101"/>
            <p:cNvSpPr>
              <a:spLocks noChangeShapeType="1"/>
            </p:cNvSpPr>
            <p:nvPr userDrawn="1"/>
          </p:nvSpPr>
          <p:spPr bwMode="auto">
            <a:xfrm>
              <a:off x="0" y="1163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8" name="Line 1102"/>
            <p:cNvSpPr>
              <a:spLocks noChangeShapeType="1"/>
            </p:cNvSpPr>
            <p:nvPr userDrawn="1"/>
          </p:nvSpPr>
          <p:spPr bwMode="auto">
            <a:xfrm>
              <a:off x="0" y="1037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9" name="Line 1103"/>
            <p:cNvSpPr>
              <a:spLocks noChangeShapeType="1"/>
            </p:cNvSpPr>
            <p:nvPr userDrawn="1"/>
          </p:nvSpPr>
          <p:spPr bwMode="auto">
            <a:xfrm>
              <a:off x="0" y="1091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0" name="Line 1104"/>
            <p:cNvSpPr>
              <a:spLocks noChangeShapeType="1"/>
            </p:cNvSpPr>
            <p:nvPr userDrawn="1"/>
          </p:nvSpPr>
          <p:spPr bwMode="auto">
            <a:xfrm>
              <a:off x="0" y="128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1" name="Line 1105"/>
            <p:cNvSpPr>
              <a:spLocks noChangeShapeType="1"/>
            </p:cNvSpPr>
            <p:nvPr userDrawn="1"/>
          </p:nvSpPr>
          <p:spPr bwMode="auto">
            <a:xfrm>
              <a:off x="0" y="1268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2" name="Line 1106"/>
            <p:cNvSpPr>
              <a:spLocks noChangeShapeType="1"/>
            </p:cNvSpPr>
            <p:nvPr userDrawn="1"/>
          </p:nvSpPr>
          <p:spPr bwMode="auto">
            <a:xfrm>
              <a:off x="0" y="860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3" name="Line 1107"/>
            <p:cNvSpPr>
              <a:spLocks noChangeShapeType="1"/>
            </p:cNvSpPr>
            <p:nvPr userDrawn="1"/>
          </p:nvSpPr>
          <p:spPr bwMode="auto">
            <a:xfrm>
              <a:off x="0" y="896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4" name="Line 1108"/>
            <p:cNvSpPr>
              <a:spLocks noChangeShapeType="1"/>
            </p:cNvSpPr>
            <p:nvPr userDrawn="1"/>
          </p:nvSpPr>
          <p:spPr bwMode="auto">
            <a:xfrm>
              <a:off x="0" y="92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5" name="Line 1109"/>
            <p:cNvSpPr>
              <a:spLocks noChangeShapeType="1"/>
            </p:cNvSpPr>
            <p:nvPr userDrawn="1"/>
          </p:nvSpPr>
          <p:spPr bwMode="auto">
            <a:xfrm>
              <a:off x="0" y="770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6" name="Line 1110"/>
            <p:cNvSpPr>
              <a:spLocks noChangeShapeType="1"/>
            </p:cNvSpPr>
            <p:nvPr userDrawn="1"/>
          </p:nvSpPr>
          <p:spPr bwMode="auto">
            <a:xfrm>
              <a:off x="0" y="815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7" name="Line 1111"/>
            <p:cNvSpPr>
              <a:spLocks noChangeShapeType="1"/>
            </p:cNvSpPr>
            <p:nvPr userDrawn="1"/>
          </p:nvSpPr>
          <p:spPr bwMode="auto">
            <a:xfrm>
              <a:off x="0" y="718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8" name="Line 1112"/>
            <p:cNvSpPr>
              <a:spLocks noChangeShapeType="1"/>
            </p:cNvSpPr>
            <p:nvPr userDrawn="1"/>
          </p:nvSpPr>
          <p:spPr bwMode="auto">
            <a:xfrm>
              <a:off x="0" y="646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9" name="Line 1113"/>
            <p:cNvSpPr>
              <a:spLocks noChangeShapeType="1"/>
            </p:cNvSpPr>
            <p:nvPr userDrawn="1"/>
          </p:nvSpPr>
          <p:spPr bwMode="auto">
            <a:xfrm>
              <a:off x="0" y="522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0" name="Line 1114"/>
            <p:cNvSpPr>
              <a:spLocks noChangeShapeType="1"/>
            </p:cNvSpPr>
            <p:nvPr userDrawn="1"/>
          </p:nvSpPr>
          <p:spPr bwMode="auto">
            <a:xfrm>
              <a:off x="0" y="558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1" name="Line 1115"/>
            <p:cNvSpPr>
              <a:spLocks noChangeShapeType="1"/>
            </p:cNvSpPr>
            <p:nvPr userDrawn="1"/>
          </p:nvSpPr>
          <p:spPr bwMode="auto">
            <a:xfrm>
              <a:off x="0" y="591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2" name="Line 1116"/>
            <p:cNvSpPr>
              <a:spLocks noChangeShapeType="1"/>
            </p:cNvSpPr>
            <p:nvPr userDrawn="1"/>
          </p:nvSpPr>
          <p:spPr bwMode="auto">
            <a:xfrm>
              <a:off x="0" y="432"/>
              <a:ext cx="62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3" name="Line 1117"/>
            <p:cNvSpPr>
              <a:spLocks noChangeShapeType="1"/>
            </p:cNvSpPr>
            <p:nvPr userDrawn="1"/>
          </p:nvSpPr>
          <p:spPr bwMode="auto">
            <a:xfrm>
              <a:off x="0" y="384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4" name="Line 1118"/>
            <p:cNvSpPr>
              <a:spLocks noChangeShapeType="1"/>
            </p:cNvSpPr>
            <p:nvPr userDrawn="1"/>
          </p:nvSpPr>
          <p:spPr bwMode="auto">
            <a:xfrm>
              <a:off x="0" y="477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5" name="Line 1119"/>
            <p:cNvSpPr>
              <a:spLocks noChangeShapeType="1"/>
            </p:cNvSpPr>
            <p:nvPr userDrawn="1"/>
          </p:nvSpPr>
          <p:spPr bwMode="auto">
            <a:xfrm>
              <a:off x="0" y="339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6" name="Line 1120"/>
            <p:cNvSpPr>
              <a:spLocks noChangeShapeType="1"/>
            </p:cNvSpPr>
            <p:nvPr userDrawn="1"/>
          </p:nvSpPr>
          <p:spPr bwMode="auto">
            <a:xfrm>
              <a:off x="0" y="318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7" name="Line 1121"/>
            <p:cNvSpPr>
              <a:spLocks noChangeShapeType="1"/>
            </p:cNvSpPr>
            <p:nvPr userDrawn="1"/>
          </p:nvSpPr>
          <p:spPr bwMode="auto">
            <a:xfrm>
              <a:off x="0" y="258"/>
              <a:ext cx="624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8" name="Line 1122"/>
            <p:cNvSpPr>
              <a:spLocks noChangeShapeType="1"/>
            </p:cNvSpPr>
            <p:nvPr userDrawn="1"/>
          </p:nvSpPr>
          <p:spPr bwMode="auto">
            <a:xfrm>
              <a:off x="0" y="70"/>
              <a:ext cx="6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9" name="Line 1123"/>
            <p:cNvSpPr>
              <a:spLocks noChangeShapeType="1"/>
            </p:cNvSpPr>
            <p:nvPr userDrawn="1"/>
          </p:nvSpPr>
          <p:spPr bwMode="auto">
            <a:xfrm>
              <a:off x="0" y="43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0" name="Line 1124"/>
            <p:cNvSpPr>
              <a:spLocks noChangeShapeType="1"/>
            </p:cNvSpPr>
            <p:nvPr userDrawn="1"/>
          </p:nvSpPr>
          <p:spPr bwMode="auto">
            <a:xfrm>
              <a:off x="0" y="91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1" name="Line 1125"/>
            <p:cNvSpPr>
              <a:spLocks noChangeShapeType="1"/>
            </p:cNvSpPr>
            <p:nvPr userDrawn="1"/>
          </p:nvSpPr>
          <p:spPr bwMode="auto">
            <a:xfrm>
              <a:off x="0" y="145"/>
              <a:ext cx="624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2" name="Line 1126"/>
            <p:cNvSpPr>
              <a:spLocks noChangeShapeType="1"/>
            </p:cNvSpPr>
            <p:nvPr userDrawn="1"/>
          </p:nvSpPr>
          <p:spPr bwMode="auto">
            <a:xfrm>
              <a:off x="0" y="202"/>
              <a:ext cx="624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12074" name="Rectangle 1130"/>
          <p:cNvSpPr>
            <a:spLocks noGrp="1" noChangeArrowheads="1"/>
          </p:cNvSpPr>
          <p:nvPr>
            <p:ph type="ctrTitle"/>
          </p:nvPr>
        </p:nvSpPr>
        <p:spPr>
          <a:xfrm>
            <a:off x="1143000" y="1066800"/>
            <a:ext cx="7543800" cy="1828800"/>
          </a:xfrm>
        </p:spPr>
        <p:txBody>
          <a:bodyPr/>
          <a:lstStyle>
            <a:lvl1pPr>
              <a:defRPr b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12075" name="Rectangle 113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4191000"/>
            <a:ext cx="6662737" cy="1497013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28050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F922B-11DD-4A2B-B6B6-F7FEF74D34D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131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48463" y="381000"/>
            <a:ext cx="20193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910263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2F71E-1037-4272-A2B4-013164E97FD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923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96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963988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2188" y="1676400"/>
            <a:ext cx="3965575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32FBE-5EB6-43C2-882C-9BC5BF5A27F4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357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962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685800" y="1676400"/>
            <a:ext cx="8081963" cy="45720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ECE23-F372-40B3-ACAC-6AE0239CECD0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015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929A0-75B5-4F02-9EE9-250A232C4217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84940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6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353DB-94FA-4F9B-B66A-A00B3D0638A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861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96398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2188" y="1676400"/>
            <a:ext cx="396557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F0A17-2138-4245-AF21-DBB54EDC9A5C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246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8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9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3E739-4563-4E76-83AE-EBECAD7B0D79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528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4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5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7F69A-6A2E-4920-B583-A775E6C8CAF7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405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3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4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D6821-9CC4-493B-88B8-CA17D390A24A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845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8BA77-494F-4465-9190-807723180E8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329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0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Rectangle 10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Konan Chan</a:t>
            </a:r>
          </a:p>
        </p:txBody>
      </p:sp>
      <p:sp>
        <p:nvSpPr>
          <p:cNvPr id="7" name="Rectangle 1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D7098-13DF-44E2-BA14-A0BE7F52565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041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3"/>
          <p:cNvGrpSpPr>
            <a:grpSpLocks/>
          </p:cNvGrpSpPr>
          <p:nvPr/>
        </p:nvGrpSpPr>
        <p:grpSpPr bwMode="auto">
          <a:xfrm>
            <a:off x="0" y="68263"/>
            <a:ext cx="647700" cy="6713537"/>
            <a:chOff x="0" y="43"/>
            <a:chExt cx="5760" cy="4229"/>
          </a:xfrm>
        </p:grpSpPr>
        <p:sp>
          <p:nvSpPr>
            <p:cNvPr id="210948" name="Line 4"/>
            <p:cNvSpPr>
              <a:spLocks noChangeShapeType="1"/>
            </p:cNvSpPr>
            <p:nvPr userDrawn="1"/>
          </p:nvSpPr>
          <p:spPr bwMode="auto">
            <a:xfrm>
              <a:off x="0" y="4203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49" name="Line 5"/>
            <p:cNvSpPr>
              <a:spLocks noChangeShapeType="1"/>
            </p:cNvSpPr>
            <p:nvPr userDrawn="1"/>
          </p:nvSpPr>
          <p:spPr bwMode="auto">
            <a:xfrm>
              <a:off x="0" y="4239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0" name="Line 6"/>
            <p:cNvSpPr>
              <a:spLocks noChangeShapeType="1"/>
            </p:cNvSpPr>
            <p:nvPr userDrawn="1"/>
          </p:nvSpPr>
          <p:spPr bwMode="auto">
            <a:xfrm>
              <a:off x="0" y="4272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1" name="Line 7"/>
            <p:cNvSpPr>
              <a:spLocks noChangeShapeType="1"/>
            </p:cNvSpPr>
            <p:nvPr userDrawn="1"/>
          </p:nvSpPr>
          <p:spPr bwMode="auto">
            <a:xfrm>
              <a:off x="0" y="4113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2" name="Line 8"/>
            <p:cNvSpPr>
              <a:spLocks noChangeShapeType="1"/>
            </p:cNvSpPr>
            <p:nvPr userDrawn="1"/>
          </p:nvSpPr>
          <p:spPr bwMode="auto">
            <a:xfrm>
              <a:off x="0" y="4065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3" name="Line 9"/>
            <p:cNvSpPr>
              <a:spLocks noChangeShapeType="1"/>
            </p:cNvSpPr>
            <p:nvPr userDrawn="1"/>
          </p:nvSpPr>
          <p:spPr bwMode="auto">
            <a:xfrm>
              <a:off x="0" y="4158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4" name="Line 10"/>
            <p:cNvSpPr>
              <a:spLocks noChangeShapeType="1"/>
            </p:cNvSpPr>
            <p:nvPr userDrawn="1"/>
          </p:nvSpPr>
          <p:spPr bwMode="auto">
            <a:xfrm>
              <a:off x="0" y="3666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5" name="Line 11"/>
            <p:cNvSpPr>
              <a:spLocks noChangeShapeType="1"/>
            </p:cNvSpPr>
            <p:nvPr userDrawn="1"/>
          </p:nvSpPr>
          <p:spPr bwMode="auto">
            <a:xfrm>
              <a:off x="0" y="3639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6" name="Line 12"/>
            <p:cNvSpPr>
              <a:spLocks noChangeShapeType="1"/>
            </p:cNvSpPr>
            <p:nvPr userDrawn="1"/>
          </p:nvSpPr>
          <p:spPr bwMode="auto">
            <a:xfrm>
              <a:off x="0" y="4020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7" name="Line 13"/>
            <p:cNvSpPr>
              <a:spLocks noChangeShapeType="1"/>
            </p:cNvSpPr>
            <p:nvPr userDrawn="1"/>
          </p:nvSpPr>
          <p:spPr bwMode="auto">
            <a:xfrm>
              <a:off x="0" y="3894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8" name="Line 14"/>
            <p:cNvSpPr>
              <a:spLocks noChangeShapeType="1"/>
            </p:cNvSpPr>
            <p:nvPr userDrawn="1"/>
          </p:nvSpPr>
          <p:spPr bwMode="auto">
            <a:xfrm>
              <a:off x="0" y="3813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59" name="Line 15"/>
            <p:cNvSpPr>
              <a:spLocks noChangeShapeType="1"/>
            </p:cNvSpPr>
            <p:nvPr userDrawn="1"/>
          </p:nvSpPr>
          <p:spPr bwMode="auto">
            <a:xfrm>
              <a:off x="0" y="3999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0" name="Line 16"/>
            <p:cNvSpPr>
              <a:spLocks noChangeShapeType="1"/>
            </p:cNvSpPr>
            <p:nvPr userDrawn="1"/>
          </p:nvSpPr>
          <p:spPr bwMode="auto">
            <a:xfrm>
              <a:off x="0" y="3687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1" name="Line 17"/>
            <p:cNvSpPr>
              <a:spLocks noChangeShapeType="1"/>
            </p:cNvSpPr>
            <p:nvPr userDrawn="1"/>
          </p:nvSpPr>
          <p:spPr bwMode="auto">
            <a:xfrm>
              <a:off x="0" y="3741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2" name="Line 18"/>
            <p:cNvSpPr>
              <a:spLocks noChangeShapeType="1"/>
            </p:cNvSpPr>
            <p:nvPr userDrawn="1"/>
          </p:nvSpPr>
          <p:spPr bwMode="auto">
            <a:xfrm>
              <a:off x="0" y="393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3" name="Line 19"/>
            <p:cNvSpPr>
              <a:spLocks noChangeShapeType="1"/>
            </p:cNvSpPr>
            <p:nvPr userDrawn="1"/>
          </p:nvSpPr>
          <p:spPr bwMode="auto">
            <a:xfrm>
              <a:off x="0" y="3918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4" name="Line 20"/>
            <p:cNvSpPr>
              <a:spLocks noChangeShapeType="1"/>
            </p:cNvSpPr>
            <p:nvPr userDrawn="1"/>
          </p:nvSpPr>
          <p:spPr bwMode="auto">
            <a:xfrm>
              <a:off x="0" y="3510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5" name="Line 21"/>
            <p:cNvSpPr>
              <a:spLocks noChangeShapeType="1"/>
            </p:cNvSpPr>
            <p:nvPr userDrawn="1"/>
          </p:nvSpPr>
          <p:spPr bwMode="auto">
            <a:xfrm>
              <a:off x="0" y="3546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6" name="Line 22"/>
            <p:cNvSpPr>
              <a:spLocks noChangeShapeType="1"/>
            </p:cNvSpPr>
            <p:nvPr userDrawn="1"/>
          </p:nvSpPr>
          <p:spPr bwMode="auto">
            <a:xfrm>
              <a:off x="0" y="357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7" name="Line 23"/>
            <p:cNvSpPr>
              <a:spLocks noChangeShapeType="1"/>
            </p:cNvSpPr>
            <p:nvPr userDrawn="1"/>
          </p:nvSpPr>
          <p:spPr bwMode="auto">
            <a:xfrm>
              <a:off x="0" y="3420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8" name="Line 24"/>
            <p:cNvSpPr>
              <a:spLocks noChangeShapeType="1"/>
            </p:cNvSpPr>
            <p:nvPr userDrawn="1"/>
          </p:nvSpPr>
          <p:spPr bwMode="auto">
            <a:xfrm>
              <a:off x="0" y="3372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69" name="Line 25"/>
            <p:cNvSpPr>
              <a:spLocks noChangeShapeType="1"/>
            </p:cNvSpPr>
            <p:nvPr userDrawn="1"/>
          </p:nvSpPr>
          <p:spPr bwMode="auto">
            <a:xfrm>
              <a:off x="0" y="3465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0" name="Line 26"/>
            <p:cNvSpPr>
              <a:spLocks noChangeShapeType="1"/>
            </p:cNvSpPr>
            <p:nvPr userDrawn="1"/>
          </p:nvSpPr>
          <p:spPr bwMode="auto">
            <a:xfrm>
              <a:off x="0" y="2973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1" name="Line 27"/>
            <p:cNvSpPr>
              <a:spLocks noChangeShapeType="1"/>
            </p:cNvSpPr>
            <p:nvPr userDrawn="1"/>
          </p:nvSpPr>
          <p:spPr bwMode="auto">
            <a:xfrm>
              <a:off x="0" y="2946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2" name="Line 28"/>
            <p:cNvSpPr>
              <a:spLocks noChangeShapeType="1"/>
            </p:cNvSpPr>
            <p:nvPr userDrawn="1"/>
          </p:nvSpPr>
          <p:spPr bwMode="auto">
            <a:xfrm>
              <a:off x="0" y="3327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3" name="Line 29"/>
            <p:cNvSpPr>
              <a:spLocks noChangeShapeType="1"/>
            </p:cNvSpPr>
            <p:nvPr userDrawn="1"/>
          </p:nvSpPr>
          <p:spPr bwMode="auto">
            <a:xfrm>
              <a:off x="0" y="3201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4" name="Line 30"/>
            <p:cNvSpPr>
              <a:spLocks noChangeShapeType="1"/>
            </p:cNvSpPr>
            <p:nvPr userDrawn="1"/>
          </p:nvSpPr>
          <p:spPr bwMode="auto">
            <a:xfrm>
              <a:off x="0" y="3120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5" name="Line 31"/>
            <p:cNvSpPr>
              <a:spLocks noChangeShapeType="1"/>
            </p:cNvSpPr>
            <p:nvPr userDrawn="1"/>
          </p:nvSpPr>
          <p:spPr bwMode="auto">
            <a:xfrm>
              <a:off x="0" y="3306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6" name="Line 32"/>
            <p:cNvSpPr>
              <a:spLocks noChangeShapeType="1"/>
            </p:cNvSpPr>
            <p:nvPr userDrawn="1"/>
          </p:nvSpPr>
          <p:spPr bwMode="auto">
            <a:xfrm>
              <a:off x="0" y="2994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7" name="Line 33"/>
            <p:cNvSpPr>
              <a:spLocks noChangeShapeType="1"/>
            </p:cNvSpPr>
            <p:nvPr userDrawn="1"/>
          </p:nvSpPr>
          <p:spPr bwMode="auto">
            <a:xfrm>
              <a:off x="0" y="3048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8" name="Line 34"/>
            <p:cNvSpPr>
              <a:spLocks noChangeShapeType="1"/>
            </p:cNvSpPr>
            <p:nvPr userDrawn="1"/>
          </p:nvSpPr>
          <p:spPr bwMode="auto">
            <a:xfrm>
              <a:off x="0" y="3246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79" name="Line 35"/>
            <p:cNvSpPr>
              <a:spLocks noChangeShapeType="1"/>
            </p:cNvSpPr>
            <p:nvPr userDrawn="1"/>
          </p:nvSpPr>
          <p:spPr bwMode="auto">
            <a:xfrm>
              <a:off x="0" y="3225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0" name="Line 36"/>
            <p:cNvSpPr>
              <a:spLocks noChangeShapeType="1"/>
            </p:cNvSpPr>
            <p:nvPr userDrawn="1"/>
          </p:nvSpPr>
          <p:spPr bwMode="auto">
            <a:xfrm>
              <a:off x="0" y="2831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1" name="Line 37"/>
            <p:cNvSpPr>
              <a:spLocks noChangeShapeType="1"/>
            </p:cNvSpPr>
            <p:nvPr userDrawn="1"/>
          </p:nvSpPr>
          <p:spPr bwMode="auto">
            <a:xfrm>
              <a:off x="0" y="2750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2" name="Line 38"/>
            <p:cNvSpPr>
              <a:spLocks noChangeShapeType="1"/>
            </p:cNvSpPr>
            <p:nvPr userDrawn="1"/>
          </p:nvSpPr>
          <p:spPr bwMode="auto">
            <a:xfrm>
              <a:off x="0" y="2678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3" name="Line 39"/>
            <p:cNvSpPr>
              <a:spLocks noChangeShapeType="1"/>
            </p:cNvSpPr>
            <p:nvPr userDrawn="1"/>
          </p:nvSpPr>
          <p:spPr bwMode="auto">
            <a:xfrm>
              <a:off x="0" y="2876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4" name="Line 40"/>
            <p:cNvSpPr>
              <a:spLocks noChangeShapeType="1"/>
            </p:cNvSpPr>
            <p:nvPr userDrawn="1"/>
          </p:nvSpPr>
          <p:spPr bwMode="auto">
            <a:xfrm>
              <a:off x="0" y="2855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5" name="Line 41"/>
            <p:cNvSpPr>
              <a:spLocks noChangeShapeType="1"/>
            </p:cNvSpPr>
            <p:nvPr userDrawn="1"/>
          </p:nvSpPr>
          <p:spPr bwMode="auto">
            <a:xfrm>
              <a:off x="0" y="2554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6" name="Line 42"/>
            <p:cNvSpPr>
              <a:spLocks noChangeShapeType="1"/>
            </p:cNvSpPr>
            <p:nvPr userDrawn="1"/>
          </p:nvSpPr>
          <p:spPr bwMode="auto">
            <a:xfrm>
              <a:off x="0" y="2590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7" name="Line 43"/>
            <p:cNvSpPr>
              <a:spLocks noChangeShapeType="1"/>
            </p:cNvSpPr>
            <p:nvPr userDrawn="1"/>
          </p:nvSpPr>
          <p:spPr bwMode="auto">
            <a:xfrm>
              <a:off x="0" y="2623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8" name="Line 44"/>
            <p:cNvSpPr>
              <a:spLocks noChangeShapeType="1"/>
            </p:cNvSpPr>
            <p:nvPr userDrawn="1"/>
          </p:nvSpPr>
          <p:spPr bwMode="auto">
            <a:xfrm>
              <a:off x="0" y="2464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89" name="Line 45"/>
            <p:cNvSpPr>
              <a:spLocks noChangeShapeType="1"/>
            </p:cNvSpPr>
            <p:nvPr userDrawn="1"/>
          </p:nvSpPr>
          <p:spPr bwMode="auto">
            <a:xfrm>
              <a:off x="0" y="2416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0" name="Line 46"/>
            <p:cNvSpPr>
              <a:spLocks noChangeShapeType="1"/>
            </p:cNvSpPr>
            <p:nvPr userDrawn="1"/>
          </p:nvSpPr>
          <p:spPr bwMode="auto">
            <a:xfrm>
              <a:off x="0" y="250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1" name="Line 47"/>
            <p:cNvSpPr>
              <a:spLocks noChangeShapeType="1"/>
            </p:cNvSpPr>
            <p:nvPr userDrawn="1"/>
          </p:nvSpPr>
          <p:spPr bwMode="auto">
            <a:xfrm>
              <a:off x="0" y="2371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2" name="Line 48"/>
            <p:cNvSpPr>
              <a:spLocks noChangeShapeType="1"/>
            </p:cNvSpPr>
            <p:nvPr userDrawn="1"/>
          </p:nvSpPr>
          <p:spPr bwMode="auto">
            <a:xfrm>
              <a:off x="0" y="2245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3" name="Line 49"/>
            <p:cNvSpPr>
              <a:spLocks noChangeShapeType="1"/>
            </p:cNvSpPr>
            <p:nvPr userDrawn="1"/>
          </p:nvSpPr>
          <p:spPr bwMode="auto">
            <a:xfrm>
              <a:off x="0" y="2350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4" name="Line 50"/>
            <p:cNvSpPr>
              <a:spLocks noChangeShapeType="1"/>
            </p:cNvSpPr>
            <p:nvPr userDrawn="1"/>
          </p:nvSpPr>
          <p:spPr bwMode="auto">
            <a:xfrm>
              <a:off x="0" y="2290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5" name="Line 51"/>
            <p:cNvSpPr>
              <a:spLocks noChangeShapeType="1"/>
            </p:cNvSpPr>
            <p:nvPr userDrawn="1"/>
          </p:nvSpPr>
          <p:spPr bwMode="auto">
            <a:xfrm>
              <a:off x="0" y="2269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6" name="Line 52"/>
            <p:cNvSpPr>
              <a:spLocks noChangeShapeType="1"/>
            </p:cNvSpPr>
            <p:nvPr userDrawn="1"/>
          </p:nvSpPr>
          <p:spPr bwMode="auto">
            <a:xfrm>
              <a:off x="0" y="2130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7" name="Line 53"/>
            <p:cNvSpPr>
              <a:spLocks noChangeShapeType="1"/>
            </p:cNvSpPr>
            <p:nvPr userDrawn="1"/>
          </p:nvSpPr>
          <p:spPr bwMode="auto">
            <a:xfrm>
              <a:off x="0" y="2166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8" name="Line 54"/>
            <p:cNvSpPr>
              <a:spLocks noChangeShapeType="1"/>
            </p:cNvSpPr>
            <p:nvPr userDrawn="1"/>
          </p:nvSpPr>
          <p:spPr bwMode="auto">
            <a:xfrm>
              <a:off x="0" y="219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0999" name="Line 55"/>
            <p:cNvSpPr>
              <a:spLocks noChangeShapeType="1"/>
            </p:cNvSpPr>
            <p:nvPr userDrawn="1"/>
          </p:nvSpPr>
          <p:spPr bwMode="auto">
            <a:xfrm>
              <a:off x="0" y="2040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0" name="Line 56"/>
            <p:cNvSpPr>
              <a:spLocks noChangeShapeType="1"/>
            </p:cNvSpPr>
            <p:nvPr userDrawn="1"/>
          </p:nvSpPr>
          <p:spPr bwMode="auto">
            <a:xfrm>
              <a:off x="0" y="1992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1" name="Line 57"/>
            <p:cNvSpPr>
              <a:spLocks noChangeShapeType="1"/>
            </p:cNvSpPr>
            <p:nvPr userDrawn="1"/>
          </p:nvSpPr>
          <p:spPr bwMode="auto">
            <a:xfrm>
              <a:off x="0" y="2085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2" name="Line 58"/>
            <p:cNvSpPr>
              <a:spLocks noChangeShapeType="1"/>
            </p:cNvSpPr>
            <p:nvPr userDrawn="1"/>
          </p:nvSpPr>
          <p:spPr bwMode="auto">
            <a:xfrm>
              <a:off x="0" y="1593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3" name="Line 59"/>
            <p:cNvSpPr>
              <a:spLocks noChangeShapeType="1"/>
            </p:cNvSpPr>
            <p:nvPr userDrawn="1"/>
          </p:nvSpPr>
          <p:spPr bwMode="auto">
            <a:xfrm>
              <a:off x="0" y="1566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4" name="Line 60"/>
            <p:cNvSpPr>
              <a:spLocks noChangeShapeType="1"/>
            </p:cNvSpPr>
            <p:nvPr userDrawn="1"/>
          </p:nvSpPr>
          <p:spPr bwMode="auto">
            <a:xfrm>
              <a:off x="0" y="1947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5" name="Line 61"/>
            <p:cNvSpPr>
              <a:spLocks noChangeShapeType="1"/>
            </p:cNvSpPr>
            <p:nvPr userDrawn="1"/>
          </p:nvSpPr>
          <p:spPr bwMode="auto">
            <a:xfrm>
              <a:off x="0" y="1821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6" name="Line 62"/>
            <p:cNvSpPr>
              <a:spLocks noChangeShapeType="1"/>
            </p:cNvSpPr>
            <p:nvPr userDrawn="1"/>
          </p:nvSpPr>
          <p:spPr bwMode="auto">
            <a:xfrm>
              <a:off x="0" y="1740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7" name="Line 63"/>
            <p:cNvSpPr>
              <a:spLocks noChangeShapeType="1"/>
            </p:cNvSpPr>
            <p:nvPr userDrawn="1"/>
          </p:nvSpPr>
          <p:spPr bwMode="auto">
            <a:xfrm>
              <a:off x="0" y="1926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8" name="Line 64"/>
            <p:cNvSpPr>
              <a:spLocks noChangeShapeType="1"/>
            </p:cNvSpPr>
            <p:nvPr userDrawn="1"/>
          </p:nvSpPr>
          <p:spPr bwMode="auto">
            <a:xfrm>
              <a:off x="0" y="1614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09" name="Line 65"/>
            <p:cNvSpPr>
              <a:spLocks noChangeShapeType="1"/>
            </p:cNvSpPr>
            <p:nvPr userDrawn="1"/>
          </p:nvSpPr>
          <p:spPr bwMode="auto">
            <a:xfrm>
              <a:off x="0" y="1668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0" name="Line 66"/>
            <p:cNvSpPr>
              <a:spLocks noChangeShapeType="1"/>
            </p:cNvSpPr>
            <p:nvPr userDrawn="1"/>
          </p:nvSpPr>
          <p:spPr bwMode="auto">
            <a:xfrm>
              <a:off x="0" y="1866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1" name="Line 67"/>
            <p:cNvSpPr>
              <a:spLocks noChangeShapeType="1"/>
            </p:cNvSpPr>
            <p:nvPr userDrawn="1"/>
          </p:nvSpPr>
          <p:spPr bwMode="auto">
            <a:xfrm>
              <a:off x="0" y="1845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2" name="Line 68"/>
            <p:cNvSpPr>
              <a:spLocks noChangeShapeType="1"/>
            </p:cNvSpPr>
            <p:nvPr userDrawn="1"/>
          </p:nvSpPr>
          <p:spPr bwMode="auto">
            <a:xfrm>
              <a:off x="0" y="1437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3" name="Line 69"/>
            <p:cNvSpPr>
              <a:spLocks noChangeShapeType="1"/>
            </p:cNvSpPr>
            <p:nvPr userDrawn="1"/>
          </p:nvSpPr>
          <p:spPr bwMode="auto">
            <a:xfrm>
              <a:off x="0" y="1473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4" name="Line 70"/>
            <p:cNvSpPr>
              <a:spLocks noChangeShapeType="1"/>
            </p:cNvSpPr>
            <p:nvPr userDrawn="1"/>
          </p:nvSpPr>
          <p:spPr bwMode="auto">
            <a:xfrm>
              <a:off x="0" y="1506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5" name="Line 71"/>
            <p:cNvSpPr>
              <a:spLocks noChangeShapeType="1"/>
            </p:cNvSpPr>
            <p:nvPr userDrawn="1"/>
          </p:nvSpPr>
          <p:spPr bwMode="auto">
            <a:xfrm>
              <a:off x="0" y="1347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6" name="Line 72"/>
            <p:cNvSpPr>
              <a:spLocks noChangeShapeType="1"/>
            </p:cNvSpPr>
            <p:nvPr userDrawn="1"/>
          </p:nvSpPr>
          <p:spPr bwMode="auto">
            <a:xfrm>
              <a:off x="0" y="1392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7" name="Line 73"/>
            <p:cNvSpPr>
              <a:spLocks noChangeShapeType="1"/>
            </p:cNvSpPr>
            <p:nvPr userDrawn="1"/>
          </p:nvSpPr>
          <p:spPr bwMode="auto">
            <a:xfrm>
              <a:off x="0" y="1016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8" name="Line 74"/>
            <p:cNvSpPr>
              <a:spLocks noChangeShapeType="1"/>
            </p:cNvSpPr>
            <p:nvPr userDrawn="1"/>
          </p:nvSpPr>
          <p:spPr bwMode="auto">
            <a:xfrm>
              <a:off x="0" y="989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19" name="Line 75"/>
            <p:cNvSpPr>
              <a:spLocks noChangeShapeType="1"/>
            </p:cNvSpPr>
            <p:nvPr userDrawn="1"/>
          </p:nvSpPr>
          <p:spPr bwMode="auto">
            <a:xfrm>
              <a:off x="0" y="1244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0" name="Line 76"/>
            <p:cNvSpPr>
              <a:spLocks noChangeShapeType="1"/>
            </p:cNvSpPr>
            <p:nvPr userDrawn="1"/>
          </p:nvSpPr>
          <p:spPr bwMode="auto">
            <a:xfrm>
              <a:off x="0" y="1163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1" name="Line 77"/>
            <p:cNvSpPr>
              <a:spLocks noChangeShapeType="1"/>
            </p:cNvSpPr>
            <p:nvPr userDrawn="1"/>
          </p:nvSpPr>
          <p:spPr bwMode="auto">
            <a:xfrm>
              <a:off x="0" y="1037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2" name="Line 78"/>
            <p:cNvSpPr>
              <a:spLocks noChangeShapeType="1"/>
            </p:cNvSpPr>
            <p:nvPr userDrawn="1"/>
          </p:nvSpPr>
          <p:spPr bwMode="auto">
            <a:xfrm>
              <a:off x="0" y="1091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3" name="Line 79"/>
            <p:cNvSpPr>
              <a:spLocks noChangeShapeType="1"/>
            </p:cNvSpPr>
            <p:nvPr userDrawn="1"/>
          </p:nvSpPr>
          <p:spPr bwMode="auto">
            <a:xfrm>
              <a:off x="0" y="128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4" name="Line 80"/>
            <p:cNvSpPr>
              <a:spLocks noChangeShapeType="1"/>
            </p:cNvSpPr>
            <p:nvPr userDrawn="1"/>
          </p:nvSpPr>
          <p:spPr bwMode="auto">
            <a:xfrm>
              <a:off x="0" y="1268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5" name="Line 81"/>
            <p:cNvSpPr>
              <a:spLocks noChangeShapeType="1"/>
            </p:cNvSpPr>
            <p:nvPr userDrawn="1"/>
          </p:nvSpPr>
          <p:spPr bwMode="auto">
            <a:xfrm>
              <a:off x="0" y="860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6" name="Line 82"/>
            <p:cNvSpPr>
              <a:spLocks noChangeShapeType="1"/>
            </p:cNvSpPr>
            <p:nvPr userDrawn="1"/>
          </p:nvSpPr>
          <p:spPr bwMode="auto">
            <a:xfrm>
              <a:off x="0" y="896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7" name="Line 83"/>
            <p:cNvSpPr>
              <a:spLocks noChangeShapeType="1"/>
            </p:cNvSpPr>
            <p:nvPr userDrawn="1"/>
          </p:nvSpPr>
          <p:spPr bwMode="auto">
            <a:xfrm>
              <a:off x="0" y="92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8" name="Line 84"/>
            <p:cNvSpPr>
              <a:spLocks noChangeShapeType="1"/>
            </p:cNvSpPr>
            <p:nvPr userDrawn="1"/>
          </p:nvSpPr>
          <p:spPr bwMode="auto">
            <a:xfrm>
              <a:off x="0" y="770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29" name="Line 85"/>
            <p:cNvSpPr>
              <a:spLocks noChangeShapeType="1"/>
            </p:cNvSpPr>
            <p:nvPr userDrawn="1"/>
          </p:nvSpPr>
          <p:spPr bwMode="auto">
            <a:xfrm>
              <a:off x="0" y="815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0" name="Line 86"/>
            <p:cNvSpPr>
              <a:spLocks noChangeShapeType="1"/>
            </p:cNvSpPr>
            <p:nvPr userDrawn="1"/>
          </p:nvSpPr>
          <p:spPr bwMode="auto">
            <a:xfrm>
              <a:off x="0" y="718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1" name="Line 87"/>
            <p:cNvSpPr>
              <a:spLocks noChangeShapeType="1"/>
            </p:cNvSpPr>
            <p:nvPr userDrawn="1"/>
          </p:nvSpPr>
          <p:spPr bwMode="auto">
            <a:xfrm>
              <a:off x="0" y="646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2" name="Line 88"/>
            <p:cNvSpPr>
              <a:spLocks noChangeShapeType="1"/>
            </p:cNvSpPr>
            <p:nvPr userDrawn="1"/>
          </p:nvSpPr>
          <p:spPr bwMode="auto">
            <a:xfrm>
              <a:off x="0" y="522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3" name="Line 89"/>
            <p:cNvSpPr>
              <a:spLocks noChangeShapeType="1"/>
            </p:cNvSpPr>
            <p:nvPr userDrawn="1"/>
          </p:nvSpPr>
          <p:spPr bwMode="auto">
            <a:xfrm>
              <a:off x="0" y="558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4" name="Line 90"/>
            <p:cNvSpPr>
              <a:spLocks noChangeShapeType="1"/>
            </p:cNvSpPr>
            <p:nvPr userDrawn="1"/>
          </p:nvSpPr>
          <p:spPr bwMode="auto">
            <a:xfrm>
              <a:off x="0" y="591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5" name="Line 91"/>
            <p:cNvSpPr>
              <a:spLocks noChangeShapeType="1"/>
            </p:cNvSpPr>
            <p:nvPr userDrawn="1"/>
          </p:nvSpPr>
          <p:spPr bwMode="auto">
            <a:xfrm>
              <a:off x="0" y="432"/>
              <a:ext cx="57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6" name="Line 92"/>
            <p:cNvSpPr>
              <a:spLocks noChangeShapeType="1"/>
            </p:cNvSpPr>
            <p:nvPr userDrawn="1"/>
          </p:nvSpPr>
          <p:spPr bwMode="auto">
            <a:xfrm>
              <a:off x="0" y="384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7" name="Line 93"/>
            <p:cNvSpPr>
              <a:spLocks noChangeShapeType="1"/>
            </p:cNvSpPr>
            <p:nvPr userDrawn="1"/>
          </p:nvSpPr>
          <p:spPr bwMode="auto">
            <a:xfrm>
              <a:off x="0" y="477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8" name="Line 94"/>
            <p:cNvSpPr>
              <a:spLocks noChangeShapeType="1"/>
            </p:cNvSpPr>
            <p:nvPr userDrawn="1"/>
          </p:nvSpPr>
          <p:spPr bwMode="auto">
            <a:xfrm>
              <a:off x="0" y="339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39" name="Line 95"/>
            <p:cNvSpPr>
              <a:spLocks noChangeShapeType="1"/>
            </p:cNvSpPr>
            <p:nvPr userDrawn="1"/>
          </p:nvSpPr>
          <p:spPr bwMode="auto">
            <a:xfrm>
              <a:off x="0" y="318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0" name="Line 96"/>
            <p:cNvSpPr>
              <a:spLocks noChangeShapeType="1"/>
            </p:cNvSpPr>
            <p:nvPr userDrawn="1"/>
          </p:nvSpPr>
          <p:spPr bwMode="auto">
            <a:xfrm>
              <a:off x="0" y="258"/>
              <a:ext cx="576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1" name="Line 97"/>
            <p:cNvSpPr>
              <a:spLocks noChangeShapeType="1"/>
            </p:cNvSpPr>
            <p:nvPr userDrawn="1"/>
          </p:nvSpPr>
          <p:spPr bwMode="auto">
            <a:xfrm>
              <a:off x="0" y="70"/>
              <a:ext cx="576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2" name="Line 98"/>
            <p:cNvSpPr>
              <a:spLocks noChangeShapeType="1"/>
            </p:cNvSpPr>
            <p:nvPr userDrawn="1"/>
          </p:nvSpPr>
          <p:spPr bwMode="auto">
            <a:xfrm>
              <a:off x="0" y="43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3" name="Line 99"/>
            <p:cNvSpPr>
              <a:spLocks noChangeShapeType="1"/>
            </p:cNvSpPr>
            <p:nvPr userDrawn="1"/>
          </p:nvSpPr>
          <p:spPr bwMode="auto">
            <a:xfrm>
              <a:off x="0" y="91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4" name="Line 100"/>
            <p:cNvSpPr>
              <a:spLocks noChangeShapeType="1"/>
            </p:cNvSpPr>
            <p:nvPr userDrawn="1"/>
          </p:nvSpPr>
          <p:spPr bwMode="auto">
            <a:xfrm>
              <a:off x="0" y="145"/>
              <a:ext cx="576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1045" name="Line 101"/>
            <p:cNvSpPr>
              <a:spLocks noChangeShapeType="1"/>
            </p:cNvSpPr>
            <p:nvPr userDrawn="1"/>
          </p:nvSpPr>
          <p:spPr bwMode="auto">
            <a:xfrm>
              <a:off x="0" y="202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211048" name="Rectangle 104"/>
          <p:cNvSpPr>
            <a:spLocks noChangeArrowheads="1"/>
          </p:cNvSpPr>
          <p:nvPr/>
        </p:nvSpPr>
        <p:spPr bwMode="auto">
          <a:xfrm>
            <a:off x="457200" y="228600"/>
            <a:ext cx="5662613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1049" name="Rectangle 105"/>
          <p:cNvSpPr>
            <a:spLocks noChangeArrowheads="1"/>
          </p:cNvSpPr>
          <p:nvPr userDrawn="1"/>
        </p:nvSpPr>
        <p:spPr bwMode="auto">
          <a:xfrm>
            <a:off x="7162800" y="1371600"/>
            <a:ext cx="1474788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11050" name="Rectangle 106"/>
          <p:cNvSpPr>
            <a:spLocks noChangeArrowheads="1"/>
          </p:cNvSpPr>
          <p:nvPr userDrawn="1"/>
        </p:nvSpPr>
        <p:spPr bwMode="auto">
          <a:xfrm>
            <a:off x="3048000" y="1524000"/>
            <a:ext cx="5662613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sp>
        <p:nvSpPr>
          <p:cNvPr id="24583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80819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11052" name="Rectangle 1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97613"/>
            <a:ext cx="3200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kumimoji="0" sz="1400" i="1" smtClean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211053" name="Rectangle 1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14800" y="6297613"/>
            <a:ext cx="2286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400" smtClean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211054" name="Rectangle 1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297613"/>
            <a:ext cx="21939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 smtClean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244CE57F-C3A0-41E1-8AA2-02FC449BA318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24587" name="Rectangle 111"/>
          <p:cNvSpPr>
            <a:spLocks noGrp="1" noChangeArrowheads="1"/>
          </p:cNvSpPr>
          <p:nvPr>
            <p:ph type="title"/>
          </p:nvPr>
        </p:nvSpPr>
        <p:spPr bwMode="auto">
          <a:xfrm>
            <a:off x="647700" y="381000"/>
            <a:ext cx="8115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Wingdings" pitchFamily="2" charset="2"/>
        <a:buChar char="w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80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191000"/>
            <a:ext cx="7543800" cy="1497013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湛可南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政大財管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2021</a:t>
            </a:r>
            <a:endParaRPr lang="en-US" altLang="zh-TW" dirty="0" smtClean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2819400" y="3581400"/>
            <a:ext cx="5662613" cy="777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en-US"/>
          </a:p>
        </p:txBody>
      </p:sp>
      <p:sp>
        <p:nvSpPr>
          <p:cNvPr id="440325" name="Rectangle 5"/>
          <p:cNvSpPr>
            <a:spLocks noChangeArrowheads="1"/>
          </p:cNvSpPr>
          <p:nvPr/>
        </p:nvSpPr>
        <p:spPr bwMode="auto">
          <a:xfrm>
            <a:off x="1066800" y="609600"/>
            <a:ext cx="5662613" cy="777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en-US"/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1066800" y="685800"/>
            <a:ext cx="7467600" cy="2895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TW" sz="4000" b="1" dirty="0" smtClean="0">
                <a:solidFill>
                  <a:schemeClr val="tx2"/>
                </a:solidFill>
              </a:rPr>
              <a:t>Payout Policy</a:t>
            </a:r>
          </a:p>
          <a:p>
            <a:pPr algn="ctr"/>
            <a:r>
              <a:rPr lang="zh-TW" altLang="en-US" sz="40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現金股利與股票回購</a:t>
            </a:r>
            <a:endParaRPr lang="en-US" altLang="zh-TW" sz="40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11" descr="nccu_logo_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419600"/>
            <a:ext cx="2232025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40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40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24" grpId="0" animBg="1" autoUpdateAnimBg="0"/>
      <p:bldP spid="440325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19" y="593648"/>
            <a:ext cx="5661682" cy="546501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0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Earnings performance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600200"/>
            <a:ext cx="6074465" cy="49022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819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458200" cy="1143000"/>
          </a:xfrm>
        </p:spPr>
        <p:txBody>
          <a:bodyPr/>
          <a:lstStyle/>
          <a:p>
            <a:r>
              <a:rPr lang="en-US" altLang="zh-TW" dirty="0"/>
              <a:t>Characteristics of dividend payers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Dividend payers </a:t>
            </a:r>
            <a:r>
              <a:rPr lang="en-US" altLang="zh-TW" sz="2800" dirty="0"/>
              <a:t>tend to be large, </a:t>
            </a:r>
            <a:r>
              <a:rPr lang="en-US" altLang="zh-TW" sz="2800" dirty="0" smtClean="0"/>
              <a:t>profitable firms </a:t>
            </a:r>
            <a:r>
              <a:rPr lang="en-US" altLang="zh-TW" sz="2800" dirty="0"/>
              <a:t>with earnings </a:t>
            </a:r>
            <a:r>
              <a:rPr lang="en-US" altLang="zh-TW" sz="2800" dirty="0" smtClean="0"/>
              <a:t>and investment outlays</a:t>
            </a:r>
          </a:p>
          <a:p>
            <a:r>
              <a:rPr lang="en-US" altLang="zh-TW" sz="2800" dirty="0"/>
              <a:t>Firms that have never paid are smaller and </a:t>
            </a:r>
            <a:r>
              <a:rPr lang="en-US" altLang="zh-TW" sz="2800" dirty="0" smtClean="0"/>
              <a:t>less profitable </a:t>
            </a:r>
            <a:r>
              <a:rPr lang="en-US" altLang="zh-TW" sz="2800" dirty="0"/>
              <a:t>than dividend payers, but they have more investment </a:t>
            </a:r>
            <a:r>
              <a:rPr lang="en-US" altLang="zh-TW" sz="2800" dirty="0" smtClean="0"/>
              <a:t>opportunities and </a:t>
            </a:r>
            <a:r>
              <a:rPr lang="en-US" altLang="zh-TW" sz="2800" dirty="0"/>
              <a:t>their </a:t>
            </a:r>
            <a:r>
              <a:rPr lang="en-US" altLang="zh-TW" sz="2800" dirty="0" smtClean="0"/>
              <a:t>investment outlays </a:t>
            </a:r>
            <a:r>
              <a:rPr lang="en-US" altLang="zh-TW" sz="2800" dirty="0"/>
              <a:t>are much larger than their </a:t>
            </a:r>
            <a:r>
              <a:rPr lang="en-US" altLang="zh-TW" sz="2800" dirty="0" smtClean="0"/>
              <a:t>earnings</a:t>
            </a:r>
          </a:p>
          <a:p>
            <a:r>
              <a:rPr lang="en-US" altLang="zh-TW" sz="2800" dirty="0" smtClean="0"/>
              <a:t>Former payers have </a:t>
            </a:r>
            <a:r>
              <a:rPr lang="en-US" altLang="zh-TW" sz="2800" dirty="0"/>
              <a:t>low earnings and few investments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18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lists and dividends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/>
              <a:t>The steady decline </a:t>
            </a:r>
            <a:r>
              <a:rPr lang="en-US" altLang="zh-TW" sz="2600" dirty="0" smtClean="0"/>
              <a:t>in </a:t>
            </a:r>
            <a:r>
              <a:rPr lang="en-US" altLang="zh-TW" sz="2600" dirty="0"/>
              <a:t>the percent of </a:t>
            </a:r>
            <a:r>
              <a:rPr lang="en-US" altLang="zh-TW" sz="2600" dirty="0" smtClean="0"/>
              <a:t>firms </a:t>
            </a:r>
            <a:r>
              <a:rPr lang="en-US" altLang="zh-TW" sz="2600" dirty="0"/>
              <a:t>paying dividends is </a:t>
            </a:r>
            <a:r>
              <a:rPr lang="en-US" altLang="zh-TW" sz="2600" dirty="0" smtClean="0"/>
              <a:t>in part </a:t>
            </a:r>
            <a:r>
              <a:rPr lang="en-US" altLang="zh-TW" sz="2600" dirty="0"/>
              <a:t>due to an increasing tilt of the </a:t>
            </a:r>
            <a:r>
              <a:rPr lang="en-US" altLang="zh-TW" sz="2600" dirty="0" smtClean="0"/>
              <a:t>public firms toward the </a:t>
            </a:r>
            <a:r>
              <a:rPr lang="en-US" altLang="zh-TW" sz="2600" dirty="0"/>
              <a:t>characteristics typical of </a:t>
            </a:r>
            <a:r>
              <a:rPr lang="en-US" altLang="zh-TW" sz="2600" dirty="0" smtClean="0"/>
              <a:t>firms </a:t>
            </a:r>
            <a:r>
              <a:rPr lang="en-US" altLang="zh-TW" sz="2600" dirty="0"/>
              <a:t>that have never paid. </a:t>
            </a:r>
            <a:endParaRPr lang="en-US" altLang="zh-TW" sz="2600" dirty="0" smtClean="0"/>
          </a:p>
          <a:p>
            <a:r>
              <a:rPr lang="en-US" altLang="zh-TW" sz="2600" dirty="0" smtClean="0"/>
              <a:t>The </a:t>
            </a:r>
            <a:r>
              <a:rPr lang="en-US" altLang="zh-TW" sz="2600" dirty="0"/>
              <a:t>source of the tilt </a:t>
            </a:r>
            <a:r>
              <a:rPr lang="en-US" altLang="zh-TW" sz="2600" dirty="0" smtClean="0"/>
              <a:t>is new </a:t>
            </a:r>
            <a:r>
              <a:rPr lang="en-US" altLang="zh-TW" sz="2600" dirty="0"/>
              <a:t>lists. There is a surge in newly listed </a:t>
            </a:r>
            <a:r>
              <a:rPr lang="en-US" altLang="zh-TW" sz="2600" dirty="0" smtClean="0"/>
              <a:t>firms </a:t>
            </a:r>
            <a:r>
              <a:rPr lang="en-US" altLang="zh-TW" sz="2600" dirty="0"/>
              <a:t>after 1977, and they </a:t>
            </a:r>
            <a:r>
              <a:rPr lang="en-US" altLang="zh-TW" sz="2600" dirty="0" smtClean="0"/>
              <a:t>differ from earlier </a:t>
            </a:r>
            <a:r>
              <a:rPr lang="en-US" altLang="zh-TW" sz="2600" dirty="0"/>
              <a:t>new lists. </a:t>
            </a:r>
            <a:endParaRPr lang="en-US" altLang="zh-TW" sz="2600" dirty="0" smtClean="0"/>
          </a:p>
          <a:p>
            <a:pPr lvl="1"/>
            <a:r>
              <a:rPr lang="en-US" altLang="zh-TW" sz="2200" dirty="0" smtClean="0"/>
              <a:t>During </a:t>
            </a:r>
            <a:r>
              <a:rPr lang="en-US" altLang="zh-TW" sz="2200" dirty="0"/>
              <a:t>the early years of the </a:t>
            </a:r>
            <a:r>
              <a:rPr lang="en-US" altLang="zh-TW" sz="2200" dirty="0" smtClean="0"/>
              <a:t>1963-98 </a:t>
            </a:r>
            <a:r>
              <a:rPr lang="en-US" altLang="zh-TW" sz="2200" dirty="0"/>
              <a:t>period, new lists tend </a:t>
            </a:r>
            <a:r>
              <a:rPr lang="en-US" altLang="zh-TW" sz="2200" dirty="0" smtClean="0"/>
              <a:t>to be </a:t>
            </a:r>
            <a:r>
              <a:rPr lang="en-US" altLang="zh-TW" sz="2200" dirty="0"/>
              <a:t>small, </a:t>
            </a:r>
            <a:r>
              <a:rPr lang="en-US" altLang="zh-TW" sz="2200" dirty="0" smtClean="0"/>
              <a:t>profitable firms </a:t>
            </a:r>
            <a:r>
              <a:rPr lang="en-US" altLang="zh-TW" sz="2200" dirty="0"/>
              <a:t>with abundant investments. </a:t>
            </a:r>
            <a:endParaRPr lang="en-US" altLang="zh-TW" sz="2200" dirty="0" smtClean="0"/>
          </a:p>
          <a:p>
            <a:pPr lvl="1"/>
            <a:r>
              <a:rPr lang="en-US" altLang="zh-TW" sz="2200" dirty="0" smtClean="0"/>
              <a:t>After </a:t>
            </a:r>
            <a:r>
              <a:rPr lang="en-US" altLang="zh-TW" sz="2200" dirty="0"/>
              <a:t>1977, new </a:t>
            </a:r>
            <a:r>
              <a:rPr lang="en-US" altLang="zh-TW" sz="2200" dirty="0" smtClean="0"/>
              <a:t>lists continue </a:t>
            </a:r>
            <a:r>
              <a:rPr lang="en-US" altLang="zh-TW" sz="2200" dirty="0"/>
              <a:t>to be small and to grow rapidly. But their </a:t>
            </a:r>
            <a:r>
              <a:rPr lang="en-US" altLang="zh-TW" sz="2200" dirty="0" smtClean="0"/>
              <a:t>profitability deteriorates, and </a:t>
            </a:r>
            <a:r>
              <a:rPr lang="en-US" altLang="zh-TW" sz="2200" dirty="0"/>
              <a:t>new lists that pay dividends become increasingly rare.</a:t>
            </a:r>
            <a:endParaRPr lang="zh-TW" altLang="en-US" sz="2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35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Logit regressions</a:t>
            </a:r>
            <a:br>
              <a:rPr lang="en-US" altLang="zh-TW" dirty="0" smtClean="0"/>
            </a:br>
            <a:r>
              <a:rPr lang="en-US" altLang="zh-TW" dirty="0" smtClean="0"/>
              <a:t>Fama-MacBeth approach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78746"/>
            <a:ext cx="8991600" cy="436485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752600" y="1981200"/>
            <a:ext cx="3200400" cy="57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5959929" y="1981200"/>
            <a:ext cx="3200400" cy="57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016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Propensity </a:t>
            </a:r>
            <a:r>
              <a:rPr lang="en-US" altLang="zh-TW" dirty="0"/>
              <a:t>to pay dividends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If </a:t>
            </a:r>
            <a:r>
              <a:rPr lang="en-US" altLang="zh-TW" sz="2800" dirty="0" smtClean="0"/>
              <a:t>changing characteristics drive the dividend trend, firms </a:t>
            </a:r>
            <a:r>
              <a:rPr lang="en-US" altLang="zh-TW" sz="2800" dirty="0"/>
              <a:t>with particular characteristics should be as </a:t>
            </a:r>
            <a:r>
              <a:rPr lang="en-US" altLang="zh-TW" sz="2800" dirty="0" smtClean="0"/>
              <a:t>likely to pay </a:t>
            </a:r>
            <a:r>
              <a:rPr lang="en-US" altLang="zh-TW" sz="2800" dirty="0"/>
              <a:t>now as in the </a:t>
            </a:r>
            <a:r>
              <a:rPr lang="en-US" altLang="zh-TW" sz="2800" dirty="0" smtClean="0"/>
              <a:t>past</a:t>
            </a:r>
          </a:p>
          <a:p>
            <a:r>
              <a:rPr lang="en-US" altLang="zh-TW" sz="2800" dirty="0" smtClean="0"/>
              <a:t>But Figure 6 suggests that dividends </a:t>
            </a:r>
            <a:r>
              <a:rPr lang="en-US" altLang="zh-TW" sz="2800" dirty="0"/>
              <a:t>become less </a:t>
            </a:r>
            <a:r>
              <a:rPr lang="en-US" altLang="zh-TW" sz="2800" dirty="0" smtClean="0"/>
              <a:t>likely among firms </a:t>
            </a:r>
            <a:r>
              <a:rPr lang="en-US" altLang="zh-TW" sz="2800" dirty="0"/>
              <a:t>with the characteristics (positive earnings and earnings in </a:t>
            </a:r>
            <a:r>
              <a:rPr lang="en-US" altLang="zh-TW" sz="2800" dirty="0" smtClean="0"/>
              <a:t>excess of </a:t>
            </a:r>
            <a:r>
              <a:rPr lang="en-US" altLang="zh-TW" sz="2800" dirty="0"/>
              <a:t>investment) of dividend </a:t>
            </a:r>
            <a:r>
              <a:rPr lang="en-US" altLang="zh-TW" sz="2800" dirty="0" smtClean="0"/>
              <a:t>payers</a:t>
            </a:r>
          </a:p>
          <a:p>
            <a:r>
              <a:rPr lang="en-US" altLang="zh-TW" sz="2800" dirty="0" smtClean="0"/>
              <a:t>Even unprofitable firms </a:t>
            </a:r>
            <a:r>
              <a:rPr lang="en-US" altLang="zh-TW" sz="2800" dirty="0"/>
              <a:t>and </a:t>
            </a:r>
            <a:r>
              <a:rPr lang="en-US" altLang="zh-TW" sz="2800" dirty="0" smtClean="0"/>
              <a:t>firms with investment </a:t>
            </a:r>
            <a:r>
              <a:rPr lang="en-US" altLang="zh-TW" sz="2800" dirty="0"/>
              <a:t>outlays that exceed earnings also become less likely to pay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92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Percent of payers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6256"/>
            <a:ext cx="5715000" cy="4912896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91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</a:t>
            </a:r>
            <a:r>
              <a:rPr lang="en-US" altLang="zh-TW" dirty="0" smtClean="0"/>
              <a:t>easure the propensity to pay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First estimate </a:t>
            </a:r>
            <a:r>
              <a:rPr lang="en-US" altLang="zh-TW" sz="2400" dirty="0"/>
              <a:t>the probabilities that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with given characteristics (size, </a:t>
            </a:r>
            <a:r>
              <a:rPr lang="en-US" altLang="zh-TW" sz="2400" dirty="0" smtClean="0"/>
              <a:t>profitability, and </a:t>
            </a:r>
            <a:r>
              <a:rPr lang="en-US" altLang="zh-TW" sz="2400" dirty="0"/>
              <a:t>investment opportunities) pay dividends during </a:t>
            </a:r>
            <a:r>
              <a:rPr lang="en-US" altLang="zh-TW" sz="2400" dirty="0" smtClean="0"/>
              <a:t>1963-77.</a:t>
            </a:r>
          </a:p>
          <a:p>
            <a:r>
              <a:rPr lang="en-US" altLang="zh-TW" sz="2400" dirty="0" smtClean="0"/>
              <a:t>Then </a:t>
            </a:r>
            <a:r>
              <a:rPr lang="en-US" altLang="zh-TW" sz="2400" dirty="0"/>
              <a:t>apply the probabilities from </a:t>
            </a:r>
            <a:r>
              <a:rPr lang="en-US" altLang="zh-TW" sz="2400" dirty="0" smtClean="0"/>
              <a:t>1963-77 to the samples in </a:t>
            </a:r>
            <a:r>
              <a:rPr lang="en-US" altLang="zh-TW" sz="2400" dirty="0"/>
              <a:t>subsequent years to estimate </a:t>
            </a:r>
            <a:r>
              <a:rPr lang="en-US" altLang="zh-TW" sz="2400" dirty="0" smtClean="0"/>
              <a:t>the expected </a:t>
            </a:r>
            <a:r>
              <a:rPr lang="en-US" altLang="zh-TW" sz="2400" dirty="0"/>
              <a:t>percent of dividend payers for each year after </a:t>
            </a:r>
            <a:r>
              <a:rPr lang="en-US" altLang="zh-TW" sz="2400" dirty="0" smtClean="0"/>
              <a:t>1977</a:t>
            </a:r>
          </a:p>
          <a:p>
            <a:r>
              <a:rPr lang="en-US" altLang="zh-TW" sz="2400" dirty="0"/>
              <a:t>Since the </a:t>
            </a:r>
            <a:r>
              <a:rPr lang="en-US" altLang="zh-TW" sz="2400" dirty="0" smtClean="0"/>
              <a:t>probabilities associated </a:t>
            </a:r>
            <a:r>
              <a:rPr lang="en-US" altLang="zh-TW" sz="2400" dirty="0"/>
              <a:t>with characteristics are </a:t>
            </a:r>
            <a:r>
              <a:rPr lang="en-US" altLang="zh-TW" sz="2400" dirty="0" smtClean="0"/>
              <a:t>fixed </a:t>
            </a:r>
            <a:r>
              <a:rPr lang="en-US" altLang="zh-TW" sz="2400" dirty="0"/>
              <a:t>at their base period values, </a:t>
            </a:r>
            <a:r>
              <a:rPr lang="en-US" altLang="zh-TW" sz="2400" dirty="0" smtClean="0"/>
              <a:t>variation in </a:t>
            </a:r>
            <a:r>
              <a:rPr lang="en-US" altLang="zh-TW" sz="2400" dirty="0"/>
              <a:t>the expected percent of payers after 1977 is due to </a:t>
            </a:r>
            <a:r>
              <a:rPr lang="en-US" altLang="zh-TW" sz="2400" dirty="0" smtClean="0"/>
              <a:t>changing characteristics</a:t>
            </a:r>
          </a:p>
          <a:p>
            <a:r>
              <a:rPr lang="en-US" altLang="zh-TW" sz="2400" dirty="0" smtClean="0"/>
              <a:t>The difference </a:t>
            </a:r>
            <a:r>
              <a:rPr lang="en-US" altLang="zh-TW" sz="2400" dirty="0"/>
              <a:t>between the </a:t>
            </a:r>
            <a:r>
              <a:rPr lang="en-US" altLang="zh-TW" sz="2400" dirty="0" smtClean="0"/>
              <a:t>expected percent and the </a:t>
            </a:r>
            <a:r>
              <a:rPr lang="en-US" altLang="zh-TW" sz="2400" dirty="0"/>
              <a:t>actual percent </a:t>
            </a:r>
            <a:r>
              <a:rPr lang="en-US" altLang="zh-TW" sz="2400" dirty="0" smtClean="0"/>
              <a:t>is to </a:t>
            </a:r>
            <a:r>
              <a:rPr lang="en-US" altLang="zh-TW" sz="2400" dirty="0"/>
              <a:t>measure the change in the propensity to pay </a:t>
            </a:r>
            <a:r>
              <a:rPr lang="en-US" altLang="zh-TW" sz="2400" dirty="0" smtClean="0"/>
              <a:t>dividends (the higher the diff, the lower the propensity)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519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 smtClean="0"/>
              <a:t>Separate the propensity </a:t>
            </a:r>
            <a:r>
              <a:rPr lang="en-US" altLang="zh-TW" sz="4200" dirty="0"/>
              <a:t>to pay</a:t>
            </a:r>
            <a:r>
              <a:rPr lang="en-US" altLang="zh-TW" sz="4200" dirty="0" smtClean="0"/>
              <a:t> from changing characteristics</a:t>
            </a:r>
            <a:endParaRPr lang="zh-TW" altLang="en-US" sz="42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0"/>
            <a:ext cx="6040365" cy="48768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4343400" y="2667000"/>
            <a:ext cx="609600" cy="37338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5334000" y="2667000"/>
            <a:ext cx="609600" cy="37338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71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Effects on three dividend groups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81149"/>
            <a:ext cx="8196299" cy="4953001"/>
          </a:xfrm>
        </p:spPr>
      </p:pic>
      <p:sp>
        <p:nvSpPr>
          <p:cNvPr id="10" name="圓角矩形 9"/>
          <p:cNvSpPr/>
          <p:nvPr/>
        </p:nvSpPr>
        <p:spPr bwMode="auto">
          <a:xfrm>
            <a:off x="2209800" y="2743200"/>
            <a:ext cx="609600" cy="3810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4572000" y="2743200"/>
            <a:ext cx="609600" cy="3810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6934200" y="2743200"/>
            <a:ext cx="609600" cy="3858986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3200400" y="2767693"/>
            <a:ext cx="609600" cy="3810000"/>
          </a:xfrm>
          <a:prstGeom prst="roundRect">
            <a:avLst/>
          </a:prstGeom>
          <a:noFill/>
          <a:ln w="31750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5486400" y="2743200"/>
            <a:ext cx="609600" cy="3810000"/>
          </a:xfrm>
          <a:prstGeom prst="roundRect">
            <a:avLst/>
          </a:prstGeom>
          <a:noFill/>
          <a:ln w="31750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7924800" y="2743200"/>
            <a:ext cx="609600" cy="3810000"/>
          </a:xfrm>
          <a:prstGeom prst="roundRect">
            <a:avLst/>
          </a:prstGeom>
          <a:noFill/>
          <a:ln w="31750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20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7543800" cy="2057400"/>
          </a:xfrm>
        </p:spPr>
        <p:txBody>
          <a:bodyPr/>
          <a:lstStyle/>
          <a:p>
            <a:pPr eaLnBrk="1" hangingPunct="1"/>
            <a:r>
              <a:rPr lang="en-US" altLang="zh-TW" sz="4000" b="1" dirty="0" smtClean="0"/>
              <a:t>Disappearing dividends: </a:t>
            </a:r>
            <a:br>
              <a:rPr lang="en-US" altLang="zh-TW" sz="4000" b="1" dirty="0" smtClean="0"/>
            </a:br>
            <a:r>
              <a:rPr lang="en-US" altLang="zh-TW" sz="4000" b="1" dirty="0" smtClean="0"/>
              <a:t>Changing firm characteristics or lower propensity to pay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3581400"/>
            <a:ext cx="586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3200" dirty="0" smtClean="0"/>
              <a:t>Fama and French, JFE 2001</a:t>
            </a:r>
            <a:endParaRPr lang="zh-TW" altLang="en-US" sz="32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Effects on non-payers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The characteristics </a:t>
            </a:r>
            <a:r>
              <a:rPr lang="en-US" altLang="zh-TW" sz="2800" dirty="0"/>
              <a:t>of dividend payers do not change much through time. In all </a:t>
            </a:r>
            <a:r>
              <a:rPr lang="en-US" altLang="zh-TW" sz="2800" dirty="0" smtClean="0"/>
              <a:t>but one </a:t>
            </a:r>
            <a:r>
              <a:rPr lang="en-US" altLang="zh-TW" sz="2800" dirty="0"/>
              <a:t>year of the </a:t>
            </a:r>
            <a:r>
              <a:rPr lang="en-US" altLang="zh-TW" sz="2800" dirty="0" smtClean="0"/>
              <a:t>1978-98 </a:t>
            </a:r>
            <a:r>
              <a:rPr lang="en-US" altLang="zh-TW" sz="2800" dirty="0"/>
              <a:t>period, the actual percent of continuing payers </a:t>
            </a:r>
            <a:r>
              <a:rPr lang="en-US" altLang="zh-TW" sz="2800" dirty="0" smtClean="0"/>
              <a:t>falls short </a:t>
            </a:r>
            <a:r>
              <a:rPr lang="en-US" altLang="zh-TW" sz="2800" dirty="0"/>
              <a:t>of the </a:t>
            </a:r>
            <a:r>
              <a:rPr lang="en-US" altLang="zh-TW" sz="2800" dirty="0" smtClean="0"/>
              <a:t>expected</a:t>
            </a:r>
          </a:p>
          <a:p>
            <a:r>
              <a:rPr lang="en-US" altLang="zh-TW" sz="2800" dirty="0"/>
              <a:t>Changing characteristics and lower propensity to pay have bigger </a:t>
            </a:r>
            <a:r>
              <a:rPr lang="en-US" altLang="zh-TW" sz="2800" dirty="0" smtClean="0"/>
              <a:t>effects on former </a:t>
            </a:r>
            <a:r>
              <a:rPr lang="en-US" altLang="zh-TW" sz="2800" dirty="0"/>
              <a:t>payers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800" dirty="0" smtClean="0"/>
              <a:t>The effects are also strong on firms </a:t>
            </a:r>
            <a:r>
              <a:rPr lang="en-US" altLang="zh-TW" sz="2800" dirty="0"/>
              <a:t>that have never paid. </a:t>
            </a:r>
            <a:r>
              <a:rPr lang="en-US" altLang="zh-TW" sz="2800" dirty="0" smtClean="0"/>
              <a:t>Controlling </a:t>
            </a:r>
            <a:r>
              <a:rPr lang="en-US" altLang="zh-TW" sz="2800" dirty="0"/>
              <a:t>for characteristics</a:t>
            </a:r>
            <a:r>
              <a:rPr lang="en-US" altLang="zh-TW" sz="2800" dirty="0" smtClean="0"/>
              <a:t>, firms </a:t>
            </a:r>
            <a:r>
              <a:rPr lang="en-US" altLang="zh-TW" sz="2800" dirty="0"/>
              <a:t>that have never paid dividends become less likely to </a:t>
            </a:r>
            <a:r>
              <a:rPr lang="en-US" altLang="zh-TW" sz="2800" dirty="0" smtClean="0"/>
              <a:t>start.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42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</p:spPr>
        <p:txBody>
          <a:bodyPr/>
          <a:lstStyle/>
          <a:p>
            <a:r>
              <a:rPr lang="en-US" altLang="zh-TW" sz="4200" dirty="0" smtClean="0"/>
              <a:t>Conclusion: Fama &amp; French (2001)</a:t>
            </a:r>
            <a:endParaRPr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percent of </a:t>
            </a:r>
            <a:r>
              <a:rPr lang="en-US" altLang="zh-TW" sz="2400" dirty="0" smtClean="0"/>
              <a:t>firms paying dividends </a:t>
            </a:r>
            <a:r>
              <a:rPr lang="en-US" altLang="zh-TW" sz="2400" dirty="0"/>
              <a:t>declines sharply after </a:t>
            </a:r>
            <a:r>
              <a:rPr lang="en-US" altLang="zh-TW" sz="2400" dirty="0" smtClean="0"/>
              <a:t>1978</a:t>
            </a:r>
          </a:p>
          <a:p>
            <a:r>
              <a:rPr lang="en-US" altLang="zh-TW" sz="2400" dirty="0"/>
              <a:t>Larger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and more </a:t>
            </a:r>
            <a:r>
              <a:rPr lang="en-US" altLang="zh-TW" sz="2400" dirty="0" smtClean="0"/>
              <a:t>profitable firms </a:t>
            </a:r>
            <a:r>
              <a:rPr lang="en-US" altLang="zh-TW" sz="2400" dirty="0"/>
              <a:t>are more likely to pay </a:t>
            </a:r>
            <a:r>
              <a:rPr lang="en-US" altLang="zh-TW" sz="2400" dirty="0" smtClean="0"/>
              <a:t>dividends. Dividends </a:t>
            </a:r>
            <a:r>
              <a:rPr lang="en-US" altLang="zh-TW" sz="2400" dirty="0"/>
              <a:t>are less likely for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with more investments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The decline after 1978 </a:t>
            </a:r>
            <a:r>
              <a:rPr lang="en-US" altLang="zh-TW" sz="2400" dirty="0" smtClean="0"/>
              <a:t>is </a:t>
            </a:r>
            <a:r>
              <a:rPr lang="en-US" altLang="zh-TW" sz="2400" dirty="0"/>
              <a:t>due in part </a:t>
            </a:r>
            <a:r>
              <a:rPr lang="en-US" altLang="zh-TW" sz="2400" dirty="0" smtClean="0"/>
              <a:t>to an </a:t>
            </a:r>
            <a:r>
              <a:rPr lang="en-US" altLang="zh-TW" sz="2400" dirty="0"/>
              <a:t>increasing tilt of </a:t>
            </a:r>
            <a:r>
              <a:rPr lang="en-US" altLang="zh-TW" sz="2400" dirty="0" smtClean="0"/>
              <a:t>public firms </a:t>
            </a:r>
            <a:r>
              <a:rPr lang="en-US" altLang="zh-TW" sz="2400" dirty="0"/>
              <a:t>toward the characteristics of </a:t>
            </a:r>
            <a:r>
              <a:rPr lang="en-US" altLang="zh-TW" sz="2400" dirty="0" smtClean="0"/>
              <a:t>firms that have </a:t>
            </a:r>
            <a:r>
              <a:rPr lang="en-US" altLang="zh-TW" sz="2400" dirty="0"/>
              <a:t>never paid </a:t>
            </a:r>
            <a:r>
              <a:rPr lang="en-US" altLang="zh-TW" sz="2400" dirty="0" smtClean="0"/>
              <a:t>- </a:t>
            </a:r>
            <a:r>
              <a:rPr lang="en-US" altLang="zh-TW" sz="2400" dirty="0"/>
              <a:t>low earnings, strong investments, and small size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This tilt </a:t>
            </a:r>
            <a:r>
              <a:rPr lang="en-US" altLang="zh-TW" sz="2400" dirty="0" smtClean="0"/>
              <a:t>in the </a:t>
            </a:r>
            <a:r>
              <a:rPr lang="en-US" altLang="zh-TW" sz="2400" dirty="0"/>
              <a:t>population of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is driven by an explosion of newly listed </a:t>
            </a:r>
            <a:r>
              <a:rPr lang="en-US" altLang="zh-TW" sz="2400" dirty="0" smtClean="0"/>
              <a:t>firms</a:t>
            </a:r>
            <a:r>
              <a:rPr lang="en-US" altLang="zh-TW" sz="2400" dirty="0"/>
              <a:t>, and by </a:t>
            </a:r>
            <a:r>
              <a:rPr lang="en-US" altLang="zh-TW" sz="2400" dirty="0" smtClean="0"/>
              <a:t>the changing </a:t>
            </a:r>
            <a:r>
              <a:rPr lang="en-US" altLang="zh-TW" sz="2400" dirty="0"/>
              <a:t>nature of the new </a:t>
            </a:r>
            <a:r>
              <a:rPr lang="en-US" altLang="zh-TW" sz="2400" dirty="0" smtClean="0"/>
              <a:t>firms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68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</p:spPr>
        <p:txBody>
          <a:bodyPr/>
          <a:lstStyle/>
          <a:p>
            <a:r>
              <a:rPr lang="en-US" altLang="zh-TW" sz="4200" dirty="0"/>
              <a:t>Conclusion: Fama &amp; French </a:t>
            </a:r>
            <a:r>
              <a:rPr lang="en-US" altLang="zh-TW" sz="4200" dirty="0" smtClean="0"/>
              <a:t>(2001)</a:t>
            </a:r>
            <a:endParaRPr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L</a:t>
            </a:r>
            <a:r>
              <a:rPr lang="en-US" altLang="zh-TW" sz="2400" dirty="0" smtClean="0"/>
              <a:t>ower </a:t>
            </a:r>
            <a:r>
              <a:rPr lang="en-US" altLang="zh-TW" sz="2400" dirty="0"/>
              <a:t>propensity to pay is at least as important as </a:t>
            </a:r>
            <a:r>
              <a:rPr lang="en-US" altLang="zh-TW" sz="2400" dirty="0" smtClean="0"/>
              <a:t>changing characteristics </a:t>
            </a:r>
            <a:r>
              <a:rPr lang="en-US" altLang="zh-TW" sz="2400" dirty="0"/>
              <a:t>in explaining the decline in the percent of dividend payers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Changing characteristics </a:t>
            </a:r>
            <a:r>
              <a:rPr lang="en-US" altLang="zh-TW" sz="2400" dirty="0" smtClean="0"/>
              <a:t>and lower </a:t>
            </a:r>
            <a:r>
              <a:rPr lang="en-US" altLang="zh-TW" sz="2400" dirty="0"/>
              <a:t>propensity to pay show up more clearly in the dividend decisions </a:t>
            </a:r>
            <a:r>
              <a:rPr lang="en-US" altLang="zh-TW" sz="2400" dirty="0" smtClean="0"/>
              <a:t>of former </a:t>
            </a:r>
            <a:r>
              <a:rPr lang="en-US" altLang="zh-TW" sz="2400" dirty="0"/>
              <a:t>payers and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that have never </a:t>
            </a:r>
            <a:r>
              <a:rPr lang="en-US" altLang="zh-TW" sz="2400" dirty="0" smtClean="0"/>
              <a:t>paid</a:t>
            </a:r>
          </a:p>
          <a:p>
            <a:r>
              <a:rPr lang="en-US" altLang="zh-TW" sz="2400" dirty="0" smtClean="0"/>
              <a:t>As </a:t>
            </a:r>
            <a:r>
              <a:rPr lang="en-US" altLang="zh-TW" sz="2400" dirty="0"/>
              <a:t>repurchases are largely the province of dividend payers, they leave </a:t>
            </a:r>
            <a:r>
              <a:rPr lang="en-US" altLang="zh-TW" sz="2400" dirty="0" smtClean="0"/>
              <a:t>the decline </a:t>
            </a:r>
            <a:r>
              <a:rPr lang="en-US" altLang="zh-TW" sz="2400" dirty="0"/>
              <a:t>in the percent of payers largely unexplained.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77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dividends disappear?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Perceived benefits </a:t>
            </a:r>
            <a:r>
              <a:rPr lang="en-US" altLang="zh-TW" sz="2400" dirty="0"/>
              <a:t>of dividends have </a:t>
            </a:r>
            <a:r>
              <a:rPr lang="en-US" altLang="zh-TW" sz="2400" dirty="0" smtClean="0"/>
              <a:t>declined through </a:t>
            </a:r>
            <a:r>
              <a:rPr lang="en-US" altLang="zh-TW" sz="2400" dirty="0"/>
              <a:t>time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Some (but surely not all) of the possibilities are: 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 smtClean="0"/>
              <a:t>lower transactions costs </a:t>
            </a:r>
            <a:r>
              <a:rPr lang="en-US" altLang="zh-TW" sz="2400" dirty="0"/>
              <a:t>for selling stocks for consumption purposes, in part due to </a:t>
            </a:r>
            <a:r>
              <a:rPr lang="en-US" altLang="zh-TW" sz="2400" dirty="0" smtClean="0"/>
              <a:t>an increased </a:t>
            </a:r>
            <a:r>
              <a:rPr lang="en-US" altLang="zh-TW" sz="2400" dirty="0"/>
              <a:t>tendency to hold stocks via open end mutual funds; 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 smtClean="0"/>
              <a:t>larger holdings of </a:t>
            </a:r>
            <a:r>
              <a:rPr lang="en-US" altLang="zh-TW" sz="2400" dirty="0"/>
              <a:t>stock options by managers who prefer capital gains to dividends</a:t>
            </a:r>
            <a:r>
              <a:rPr lang="en-US" altLang="zh-TW" sz="2400" dirty="0" smtClean="0"/>
              <a:t>;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zh-TW" sz="2400" dirty="0" smtClean="0"/>
              <a:t>better </a:t>
            </a:r>
            <a:r>
              <a:rPr lang="en-US" altLang="zh-TW" sz="2400" dirty="0"/>
              <a:t>corporate governance technologies (e.g., more prevalent use of </a:t>
            </a:r>
            <a:r>
              <a:rPr lang="en-US" altLang="zh-TW" sz="2400" dirty="0" smtClean="0"/>
              <a:t>stock options</a:t>
            </a:r>
            <a:r>
              <a:rPr lang="en-US" altLang="zh-TW" sz="2400" dirty="0"/>
              <a:t>) that lower the </a:t>
            </a:r>
            <a:r>
              <a:rPr lang="en-US" altLang="zh-TW" sz="2400" dirty="0" smtClean="0"/>
              <a:t>benefits </a:t>
            </a:r>
            <a:r>
              <a:rPr lang="en-US" altLang="zh-TW" sz="2400" dirty="0"/>
              <a:t>of dividends in controlling agency </a:t>
            </a:r>
            <a:r>
              <a:rPr lang="en-US" altLang="zh-TW" sz="2400" dirty="0" smtClean="0"/>
              <a:t>problems between </a:t>
            </a:r>
            <a:r>
              <a:rPr lang="en-US" altLang="zh-TW" sz="2400" dirty="0"/>
              <a:t>stockholders and managers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22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7543800" cy="2057400"/>
          </a:xfrm>
        </p:spPr>
        <p:txBody>
          <a:bodyPr/>
          <a:lstStyle/>
          <a:p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4000" b="1" dirty="0"/>
              <a:t>Are dividends disappearing? </a:t>
            </a:r>
            <a:r>
              <a:rPr lang="en-US" altLang="zh-TW" sz="4000" b="1" dirty="0" smtClean="0"/>
              <a:t>Dividend concentration </a:t>
            </a:r>
            <a:r>
              <a:rPr lang="en-US" altLang="zh-TW" sz="4000" b="1" dirty="0"/>
              <a:t>and the consolidation of earnings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19200" y="3581400"/>
            <a:ext cx="708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3200" dirty="0" smtClean="0"/>
          </a:p>
          <a:p>
            <a:r>
              <a:rPr lang="en-US" altLang="zh-TW" sz="3200" dirty="0" err="1" smtClean="0"/>
              <a:t>DeAngelo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DeAngelo</a:t>
            </a:r>
            <a:r>
              <a:rPr lang="en-US" altLang="zh-TW" sz="3200" dirty="0"/>
              <a:t>, </a:t>
            </a:r>
            <a:r>
              <a:rPr lang="en-US" altLang="zh-TW" sz="3200" dirty="0" smtClean="0"/>
              <a:t>Skinner, JFE 2004</a:t>
            </a:r>
            <a:endParaRPr lang="zh-TW" altLang="en-US" sz="32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4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534400" cy="1143000"/>
          </a:xfrm>
        </p:spPr>
        <p:txBody>
          <a:bodyPr/>
          <a:lstStyle/>
          <a:p>
            <a:r>
              <a:rPr lang="en-US" altLang="zh-TW" sz="4200" dirty="0" smtClean="0"/>
              <a:t>Are </a:t>
            </a:r>
            <a:r>
              <a:rPr lang="en-US" altLang="zh-TW" sz="4200" dirty="0"/>
              <a:t>dividends disappearing?</a:t>
            </a:r>
            <a:endParaRPr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Total dollar dividends </a:t>
            </a:r>
            <a:r>
              <a:rPr lang="en-US" altLang="zh-TW" sz="2800" dirty="0"/>
              <a:t>paid by industrial firms actually increased </a:t>
            </a:r>
            <a:r>
              <a:rPr lang="en-US" altLang="zh-TW" sz="2800" dirty="0" smtClean="0"/>
              <a:t>over 1978–2000</a:t>
            </a:r>
          </a:p>
          <a:p>
            <a:r>
              <a:rPr lang="en-US" altLang="zh-TW" sz="2800" dirty="0"/>
              <a:t>Why did </a:t>
            </a:r>
            <a:r>
              <a:rPr lang="en-US" altLang="zh-TW" sz="2800" dirty="0" smtClean="0"/>
              <a:t>aggregate </a:t>
            </a:r>
            <a:r>
              <a:rPr lang="en-US" altLang="zh-TW" sz="2800" dirty="0"/>
              <a:t>dividends increase despite a 50</a:t>
            </a:r>
            <a:r>
              <a:rPr lang="en-US" altLang="zh-TW" sz="2800" dirty="0" smtClean="0"/>
              <a:t>% </a:t>
            </a:r>
            <a:r>
              <a:rPr lang="en-US" altLang="zh-TW" sz="2800" dirty="0"/>
              <a:t>decline </a:t>
            </a:r>
            <a:r>
              <a:rPr lang="en-US" altLang="zh-TW" sz="2800" dirty="0" smtClean="0"/>
              <a:t>in the </a:t>
            </a:r>
            <a:r>
              <a:rPr lang="en-US" altLang="zh-TW" sz="2800" dirty="0"/>
              <a:t>number of payers</a:t>
            </a:r>
            <a:r>
              <a:rPr lang="en-US" altLang="zh-TW" sz="2800" dirty="0" smtClean="0"/>
              <a:t>?</a:t>
            </a:r>
          </a:p>
          <a:p>
            <a:pPr lvl="1"/>
            <a:r>
              <a:rPr lang="en-US" altLang="zh-TW" sz="2400" dirty="0"/>
              <a:t>the reduction in payers </a:t>
            </a:r>
            <a:r>
              <a:rPr lang="en-US" altLang="zh-TW" sz="2400" dirty="0" smtClean="0"/>
              <a:t>occurs almost </a:t>
            </a:r>
            <a:r>
              <a:rPr lang="en-US" altLang="zh-TW" sz="2400" dirty="0"/>
              <a:t>entirely among firms that paid very small </a:t>
            </a:r>
            <a:r>
              <a:rPr lang="en-US" altLang="zh-TW" sz="2400" dirty="0" smtClean="0"/>
              <a:t>dividends</a:t>
            </a:r>
          </a:p>
          <a:p>
            <a:pPr lvl="1"/>
            <a:r>
              <a:rPr lang="en-US" altLang="zh-TW" sz="2400" dirty="0" smtClean="0"/>
              <a:t>increased </a:t>
            </a:r>
            <a:r>
              <a:rPr lang="en-US" altLang="zh-TW" sz="2400" dirty="0"/>
              <a:t>real </a:t>
            </a:r>
            <a:r>
              <a:rPr lang="en-US" altLang="zh-TW" sz="2400" dirty="0" smtClean="0"/>
              <a:t>dividends from </a:t>
            </a:r>
            <a:r>
              <a:rPr lang="en-US" altLang="zh-TW" sz="2400" dirty="0"/>
              <a:t>the top payers swamp the modest dividend reduction from the loss of many small payers.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00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Aggregate dividends increase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396700" cy="48006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30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1143000"/>
          </a:xfrm>
        </p:spPr>
        <p:txBody>
          <a:bodyPr/>
          <a:lstStyle/>
          <a:p>
            <a:r>
              <a:rPr lang="en-US" altLang="zh-TW" sz="4200" dirty="0" smtClean="0"/>
              <a:t>Dividends become concentrated</a:t>
            </a:r>
            <a:endParaRPr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D</a:t>
            </a:r>
            <a:r>
              <a:rPr lang="en-US" altLang="zh-TW" sz="2800" dirty="0" smtClean="0"/>
              <a:t>ividends </a:t>
            </a:r>
            <a:r>
              <a:rPr lang="en-US" altLang="zh-TW" sz="2800" dirty="0"/>
              <a:t>have become </a:t>
            </a:r>
            <a:r>
              <a:rPr lang="en-US" altLang="zh-TW" sz="2800" dirty="0" smtClean="0"/>
              <a:t>increasingly concentrated </a:t>
            </a:r>
            <a:r>
              <a:rPr lang="en-US" altLang="zh-TW" sz="2800" dirty="0"/>
              <a:t>among a small number of profitable </a:t>
            </a:r>
            <a:r>
              <a:rPr lang="en-US" altLang="zh-TW" sz="2800" dirty="0" smtClean="0"/>
              <a:t>firms</a:t>
            </a:r>
          </a:p>
          <a:p>
            <a:pPr lvl="1"/>
            <a:r>
              <a:rPr lang="en-US" altLang="zh-TW" sz="2400" dirty="0"/>
              <a:t>reflects high and increasing earnings </a:t>
            </a:r>
            <a:r>
              <a:rPr lang="en-US" altLang="zh-TW" sz="2400" dirty="0" smtClean="0"/>
              <a:t>concentration</a:t>
            </a:r>
          </a:p>
          <a:p>
            <a:r>
              <a:rPr lang="en-US" altLang="zh-TW" sz="2800" dirty="0"/>
              <a:t>the top 25 dividend paying firms typically pay more than 50% of </a:t>
            </a:r>
            <a:r>
              <a:rPr lang="en-US" altLang="zh-TW" sz="2800" dirty="0" smtClean="0"/>
              <a:t>aggregate dividends</a:t>
            </a:r>
            <a:endParaRPr lang="en-US" altLang="zh-TW" sz="2400" dirty="0"/>
          </a:p>
          <a:p>
            <a:pPr lvl="1"/>
            <a:r>
              <a:rPr lang="en-US" altLang="zh-TW" sz="2400" dirty="0" smtClean="0"/>
              <a:t>These firms also constitute more than 50% of aggregate industrial earnings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66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Dividend concentration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4" y="1600200"/>
            <a:ext cx="8794265" cy="44958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28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1143000"/>
          </a:xfrm>
        </p:spPr>
        <p:txBody>
          <a:bodyPr/>
          <a:lstStyle/>
          <a:p>
            <a:r>
              <a:rPr lang="en-US" altLang="zh-TW" sz="4000" dirty="0" smtClean="0"/>
              <a:t>Has propensity to pay out declined?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29</a:t>
            </a:fld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8" y="1645546"/>
            <a:ext cx="7350442" cy="4374254"/>
          </a:xfrm>
        </p:spPr>
      </p:pic>
      <p:sp>
        <p:nvSpPr>
          <p:cNvPr id="10" name="文字方塊 9"/>
          <p:cNvSpPr txBox="1"/>
          <p:nvPr/>
        </p:nvSpPr>
        <p:spPr>
          <a:xfrm>
            <a:off x="1981200" y="60198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Grullon, Paye, Underwood, Weston, 2011, JFQA</a:t>
            </a:r>
            <a:endParaRPr lang="zh-TW" altLang="en-US" sz="2000" dirty="0"/>
          </a:p>
        </p:txBody>
      </p:sp>
      <p:sp>
        <p:nvSpPr>
          <p:cNvPr id="11" name="圓角矩形 10"/>
          <p:cNvSpPr/>
          <p:nvPr/>
        </p:nvSpPr>
        <p:spPr bwMode="auto">
          <a:xfrm>
            <a:off x="2057400" y="3962400"/>
            <a:ext cx="1676400" cy="648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181600" y="3962400"/>
            <a:ext cx="1676400" cy="648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1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28600"/>
            <a:ext cx="8713787" cy="1220762"/>
          </a:xfrm>
        </p:spPr>
        <p:txBody>
          <a:bodyPr/>
          <a:lstStyle/>
          <a:p>
            <a:r>
              <a:rPr lang="en-US" altLang="zh-TW" dirty="0"/>
              <a:t>Percent of </a:t>
            </a:r>
            <a:r>
              <a:rPr lang="en-US" altLang="zh-TW" dirty="0" smtClean="0"/>
              <a:t>firms </a:t>
            </a:r>
            <a:r>
              <a:rPr lang="en-US" altLang="zh-TW" dirty="0"/>
              <a:t>p</a:t>
            </a:r>
            <a:r>
              <a:rPr lang="en-US" altLang="zh-TW" dirty="0" smtClean="0"/>
              <a:t>aying </a:t>
            </a:r>
            <a:r>
              <a:rPr lang="en-US" altLang="zh-TW" dirty="0"/>
              <a:t>d</a:t>
            </a:r>
            <a:r>
              <a:rPr lang="en-US" altLang="zh-TW" dirty="0" smtClean="0"/>
              <a:t>ividends</a:t>
            </a:r>
            <a:endParaRPr lang="zh-TW" altLang="en-US" dirty="0"/>
          </a:p>
        </p:txBody>
      </p:sp>
      <p:grpSp>
        <p:nvGrpSpPr>
          <p:cNvPr id="788483" name="Group 3"/>
          <p:cNvGrpSpPr>
            <a:grpSpLocks/>
          </p:cNvGrpSpPr>
          <p:nvPr/>
        </p:nvGrpSpPr>
        <p:grpSpPr bwMode="auto">
          <a:xfrm>
            <a:off x="0" y="1125538"/>
            <a:ext cx="8964613" cy="5111750"/>
            <a:chOff x="360" y="960"/>
            <a:chExt cx="5376" cy="3151"/>
          </a:xfrm>
        </p:grpSpPr>
        <p:grpSp>
          <p:nvGrpSpPr>
            <p:cNvPr id="788484" name="Group 4"/>
            <p:cNvGrpSpPr>
              <a:grpSpLocks/>
            </p:cNvGrpSpPr>
            <p:nvPr/>
          </p:nvGrpSpPr>
          <p:grpSpPr bwMode="auto">
            <a:xfrm>
              <a:off x="384" y="960"/>
              <a:ext cx="5280" cy="2688"/>
              <a:chOff x="0" y="912"/>
              <a:chExt cx="5760" cy="2976"/>
            </a:xfrm>
          </p:grpSpPr>
          <p:sp>
            <p:nvSpPr>
              <p:cNvPr id="788485" name="Rectangle 5"/>
              <p:cNvSpPr>
                <a:spLocks noChangeArrowheads="1"/>
              </p:cNvSpPr>
              <p:nvPr/>
            </p:nvSpPr>
            <p:spPr bwMode="auto">
              <a:xfrm>
                <a:off x="0" y="912"/>
                <a:ext cx="5760" cy="29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88486" name="Rectangle 6"/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4896" cy="20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88487" name="Text Box 7"/>
              <p:cNvSpPr txBox="1">
                <a:spLocks noChangeArrowheads="1"/>
              </p:cNvSpPr>
              <p:nvPr/>
            </p:nvSpPr>
            <p:spPr bwMode="auto">
              <a:xfrm>
                <a:off x="384" y="1200"/>
                <a:ext cx="43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100</a:t>
                </a:r>
              </a:p>
            </p:txBody>
          </p:sp>
          <p:sp>
            <p:nvSpPr>
              <p:cNvPr id="788488" name="Text Box 8"/>
              <p:cNvSpPr txBox="1">
                <a:spLocks noChangeArrowheads="1"/>
              </p:cNvSpPr>
              <p:nvPr/>
            </p:nvSpPr>
            <p:spPr bwMode="auto">
              <a:xfrm>
                <a:off x="432" y="1612"/>
                <a:ext cx="43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80</a:t>
                </a:r>
              </a:p>
            </p:txBody>
          </p:sp>
          <p:sp>
            <p:nvSpPr>
              <p:cNvPr id="788489" name="Text Box 9"/>
              <p:cNvSpPr txBox="1">
                <a:spLocks noChangeArrowheads="1"/>
              </p:cNvSpPr>
              <p:nvPr/>
            </p:nvSpPr>
            <p:spPr bwMode="auto">
              <a:xfrm>
                <a:off x="432" y="2044"/>
                <a:ext cx="4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60</a:t>
                </a:r>
              </a:p>
            </p:txBody>
          </p:sp>
          <p:sp>
            <p:nvSpPr>
              <p:cNvPr id="788490" name="Text Box 10"/>
              <p:cNvSpPr txBox="1">
                <a:spLocks noChangeArrowheads="1"/>
              </p:cNvSpPr>
              <p:nvPr/>
            </p:nvSpPr>
            <p:spPr bwMode="auto">
              <a:xfrm>
                <a:off x="480" y="2428"/>
                <a:ext cx="43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40</a:t>
                </a:r>
              </a:p>
            </p:txBody>
          </p:sp>
          <p:sp>
            <p:nvSpPr>
              <p:cNvPr id="788491" name="Text Box 11"/>
              <p:cNvSpPr txBox="1">
                <a:spLocks noChangeArrowheads="1"/>
              </p:cNvSpPr>
              <p:nvPr/>
            </p:nvSpPr>
            <p:spPr bwMode="auto">
              <a:xfrm>
                <a:off x="468" y="2854"/>
                <a:ext cx="43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20</a:t>
                </a:r>
              </a:p>
            </p:txBody>
          </p:sp>
          <p:sp>
            <p:nvSpPr>
              <p:cNvPr id="788492" name="Text Box 12"/>
              <p:cNvSpPr txBox="1">
                <a:spLocks noChangeArrowheads="1"/>
              </p:cNvSpPr>
              <p:nvPr/>
            </p:nvSpPr>
            <p:spPr bwMode="auto">
              <a:xfrm>
                <a:off x="528" y="3244"/>
                <a:ext cx="288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0</a:t>
                </a:r>
              </a:p>
            </p:txBody>
          </p:sp>
          <p:sp>
            <p:nvSpPr>
              <p:cNvPr id="788493" name="Text Box 13"/>
              <p:cNvSpPr txBox="1">
                <a:spLocks noChangeArrowheads="1"/>
              </p:cNvSpPr>
              <p:nvPr/>
            </p:nvSpPr>
            <p:spPr bwMode="auto">
              <a:xfrm>
                <a:off x="528" y="3408"/>
                <a:ext cx="513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0" lang="en-US" altLang="zh-TW" sz="1600" dirty="0">
                    <a:latin typeface="Arial" charset="0"/>
                  </a:rPr>
                  <a:t>1926          1936           1946          1956           1966           1976           1986       1996</a:t>
                </a:r>
              </a:p>
            </p:txBody>
          </p:sp>
          <p:sp>
            <p:nvSpPr>
              <p:cNvPr id="788494" name="Text Box 14"/>
              <p:cNvSpPr txBox="1">
                <a:spLocks noChangeArrowheads="1"/>
              </p:cNvSpPr>
              <p:nvPr/>
            </p:nvSpPr>
            <p:spPr bwMode="auto">
              <a:xfrm rot="-5400000">
                <a:off x="-744" y="2231"/>
                <a:ext cx="2018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0" lang="en-US" altLang="zh-TW" sz="1800" dirty="0">
                    <a:latin typeface="Arial" charset="0"/>
                  </a:rPr>
                  <a:t>Percent</a:t>
                </a:r>
              </a:p>
            </p:txBody>
          </p:sp>
          <p:sp>
            <p:nvSpPr>
              <p:cNvPr id="788495" name="Line 15"/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496" name="Line 16"/>
              <p:cNvSpPr>
                <a:spLocks noChangeShapeType="1"/>
              </p:cNvSpPr>
              <p:nvPr/>
            </p:nvSpPr>
            <p:spPr bwMode="auto">
              <a:xfrm>
                <a:off x="672" y="2160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497" name="Line 17"/>
              <p:cNvSpPr>
                <a:spLocks noChangeShapeType="1"/>
              </p:cNvSpPr>
              <p:nvPr/>
            </p:nvSpPr>
            <p:spPr bwMode="auto">
              <a:xfrm>
                <a:off x="672" y="2544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498" name="Line 18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499" name="Line 19"/>
              <p:cNvSpPr>
                <a:spLocks noChangeShapeType="1"/>
              </p:cNvSpPr>
              <p:nvPr/>
            </p:nvSpPr>
            <p:spPr bwMode="auto">
              <a:xfrm flipV="1">
                <a:off x="1344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0" name="Line 20"/>
              <p:cNvSpPr>
                <a:spLocks noChangeShapeType="1"/>
              </p:cNvSpPr>
              <p:nvPr/>
            </p:nvSpPr>
            <p:spPr bwMode="auto">
              <a:xfrm flipV="1">
                <a:off x="2064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1" name="Line 21"/>
              <p:cNvSpPr>
                <a:spLocks noChangeShapeType="1"/>
              </p:cNvSpPr>
              <p:nvPr/>
            </p:nvSpPr>
            <p:spPr bwMode="auto">
              <a:xfrm flipV="1">
                <a:off x="2688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2" name="Line 22"/>
              <p:cNvSpPr>
                <a:spLocks noChangeShapeType="1"/>
              </p:cNvSpPr>
              <p:nvPr/>
            </p:nvSpPr>
            <p:spPr bwMode="auto">
              <a:xfrm flipV="1">
                <a:off x="3360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3" name="Line 23"/>
              <p:cNvSpPr>
                <a:spLocks noChangeShapeType="1"/>
              </p:cNvSpPr>
              <p:nvPr/>
            </p:nvSpPr>
            <p:spPr bwMode="auto">
              <a:xfrm flipV="1">
                <a:off x="4080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4" name="Line 24"/>
              <p:cNvSpPr>
                <a:spLocks noChangeShapeType="1"/>
              </p:cNvSpPr>
              <p:nvPr/>
            </p:nvSpPr>
            <p:spPr bwMode="auto">
              <a:xfrm flipV="1">
                <a:off x="4752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5" name="Line 25"/>
              <p:cNvSpPr>
                <a:spLocks noChangeShapeType="1"/>
              </p:cNvSpPr>
              <p:nvPr/>
            </p:nvSpPr>
            <p:spPr bwMode="auto">
              <a:xfrm flipV="1">
                <a:off x="5424" y="331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6" name="Line 26"/>
              <p:cNvSpPr>
                <a:spLocks noChangeShapeType="1"/>
              </p:cNvSpPr>
              <p:nvPr/>
            </p:nvSpPr>
            <p:spPr bwMode="auto">
              <a:xfrm>
                <a:off x="720" y="2976"/>
                <a:ext cx="48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7" name="Line 27"/>
              <p:cNvSpPr>
                <a:spLocks noChangeShapeType="1"/>
              </p:cNvSpPr>
              <p:nvPr/>
            </p:nvSpPr>
            <p:spPr bwMode="auto">
              <a:xfrm>
                <a:off x="720" y="2544"/>
                <a:ext cx="48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8" name="Line 28"/>
              <p:cNvSpPr>
                <a:spLocks noChangeShapeType="1"/>
              </p:cNvSpPr>
              <p:nvPr/>
            </p:nvSpPr>
            <p:spPr bwMode="auto">
              <a:xfrm>
                <a:off x="720" y="2160"/>
                <a:ext cx="48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09" name="Line 29"/>
              <p:cNvSpPr>
                <a:spLocks noChangeShapeType="1"/>
              </p:cNvSpPr>
              <p:nvPr/>
            </p:nvSpPr>
            <p:spPr bwMode="auto">
              <a:xfrm>
                <a:off x="720" y="1728"/>
                <a:ext cx="48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10" name="Freeform 30"/>
              <p:cNvSpPr>
                <a:spLocks/>
              </p:cNvSpPr>
              <p:nvPr/>
            </p:nvSpPr>
            <p:spPr bwMode="auto">
              <a:xfrm>
                <a:off x="720" y="1488"/>
                <a:ext cx="4872" cy="1495"/>
              </a:xfrm>
              <a:custGeom>
                <a:avLst/>
                <a:gdLst>
                  <a:gd name="T0" fmla="*/ 0 w 4872"/>
                  <a:gd name="T1" fmla="*/ 570 h 1495"/>
                  <a:gd name="T2" fmla="*/ 48 w 4872"/>
                  <a:gd name="T3" fmla="*/ 522 h 1495"/>
                  <a:gd name="T4" fmla="*/ 96 w 4872"/>
                  <a:gd name="T5" fmla="*/ 570 h 1495"/>
                  <a:gd name="T6" fmla="*/ 258 w 4872"/>
                  <a:gd name="T7" fmla="*/ 524 h 1495"/>
                  <a:gd name="T8" fmla="*/ 384 w 4872"/>
                  <a:gd name="T9" fmla="*/ 1050 h 1495"/>
                  <a:gd name="T10" fmla="*/ 480 w 4872"/>
                  <a:gd name="T11" fmla="*/ 1194 h 1495"/>
                  <a:gd name="T12" fmla="*/ 492 w 4872"/>
                  <a:gd name="T13" fmla="*/ 1154 h 1495"/>
                  <a:gd name="T14" fmla="*/ 528 w 4872"/>
                  <a:gd name="T15" fmla="*/ 1002 h 1495"/>
                  <a:gd name="T16" fmla="*/ 576 w 4872"/>
                  <a:gd name="T17" fmla="*/ 858 h 1495"/>
                  <a:gd name="T18" fmla="*/ 672 w 4872"/>
                  <a:gd name="T19" fmla="*/ 570 h 1495"/>
                  <a:gd name="T20" fmla="*/ 720 w 4872"/>
                  <a:gd name="T21" fmla="*/ 426 h 1495"/>
                  <a:gd name="T22" fmla="*/ 768 w 4872"/>
                  <a:gd name="T23" fmla="*/ 714 h 1495"/>
                  <a:gd name="T24" fmla="*/ 852 w 4872"/>
                  <a:gd name="T25" fmla="*/ 656 h 1495"/>
                  <a:gd name="T26" fmla="*/ 966 w 4872"/>
                  <a:gd name="T27" fmla="*/ 344 h 1495"/>
                  <a:gd name="T28" fmla="*/ 1056 w 4872"/>
                  <a:gd name="T29" fmla="*/ 236 h 1495"/>
                  <a:gd name="T30" fmla="*/ 1152 w 4872"/>
                  <a:gd name="T31" fmla="*/ 146 h 1495"/>
                  <a:gd name="T32" fmla="*/ 1284 w 4872"/>
                  <a:gd name="T33" fmla="*/ 108 h 1495"/>
                  <a:gd name="T34" fmla="*/ 1440 w 4872"/>
                  <a:gd name="T35" fmla="*/ 42 h 1495"/>
                  <a:gd name="T36" fmla="*/ 1536 w 4872"/>
                  <a:gd name="T37" fmla="*/ 90 h 1495"/>
                  <a:gd name="T38" fmla="*/ 1644 w 4872"/>
                  <a:gd name="T39" fmla="*/ 8 h 1495"/>
                  <a:gd name="T40" fmla="*/ 1776 w 4872"/>
                  <a:gd name="T41" fmla="*/ 42 h 1495"/>
                  <a:gd name="T42" fmla="*/ 1872 w 4872"/>
                  <a:gd name="T43" fmla="*/ 42 h 1495"/>
                  <a:gd name="T44" fmla="*/ 1986 w 4872"/>
                  <a:gd name="T45" fmla="*/ 38 h 1495"/>
                  <a:gd name="T46" fmla="*/ 2160 w 4872"/>
                  <a:gd name="T47" fmla="*/ 90 h 1495"/>
                  <a:gd name="T48" fmla="*/ 2328 w 4872"/>
                  <a:gd name="T49" fmla="*/ 144 h 1495"/>
                  <a:gd name="T50" fmla="*/ 2400 w 4872"/>
                  <a:gd name="T51" fmla="*/ 90 h 1495"/>
                  <a:gd name="T52" fmla="*/ 2436 w 4872"/>
                  <a:gd name="T53" fmla="*/ 338 h 1495"/>
                  <a:gd name="T54" fmla="*/ 2466 w 4872"/>
                  <a:gd name="T55" fmla="*/ 446 h 1495"/>
                  <a:gd name="T56" fmla="*/ 2688 w 4872"/>
                  <a:gd name="T57" fmla="*/ 378 h 1495"/>
                  <a:gd name="T58" fmla="*/ 2856 w 4872"/>
                  <a:gd name="T59" fmla="*/ 470 h 1495"/>
                  <a:gd name="T60" fmla="*/ 3024 w 4872"/>
                  <a:gd name="T61" fmla="*/ 666 h 1495"/>
                  <a:gd name="T62" fmla="*/ 3072 w 4872"/>
                  <a:gd name="T63" fmla="*/ 618 h 1495"/>
                  <a:gd name="T64" fmla="*/ 3138 w 4872"/>
                  <a:gd name="T65" fmla="*/ 794 h 1495"/>
                  <a:gd name="T66" fmla="*/ 3216 w 4872"/>
                  <a:gd name="T67" fmla="*/ 704 h 1495"/>
                  <a:gd name="T68" fmla="*/ 3330 w 4872"/>
                  <a:gd name="T69" fmla="*/ 584 h 1495"/>
                  <a:gd name="T70" fmla="*/ 3462 w 4872"/>
                  <a:gd name="T71" fmla="*/ 512 h 1495"/>
                  <a:gd name="T72" fmla="*/ 3606 w 4872"/>
                  <a:gd name="T73" fmla="*/ 650 h 1495"/>
                  <a:gd name="T74" fmla="*/ 3648 w 4872"/>
                  <a:gd name="T75" fmla="*/ 764 h 1495"/>
                  <a:gd name="T76" fmla="*/ 3858 w 4872"/>
                  <a:gd name="T77" fmla="*/ 1094 h 1495"/>
                  <a:gd name="T78" fmla="*/ 4080 w 4872"/>
                  <a:gd name="T79" fmla="*/ 1262 h 1495"/>
                  <a:gd name="T80" fmla="*/ 4248 w 4872"/>
                  <a:gd name="T81" fmla="*/ 1248 h 1495"/>
                  <a:gd name="T82" fmla="*/ 4380 w 4872"/>
                  <a:gd name="T83" fmla="*/ 1356 h 1495"/>
                  <a:gd name="T84" fmla="*/ 4608 w 4872"/>
                  <a:gd name="T85" fmla="*/ 1386 h 1495"/>
                  <a:gd name="T86" fmla="*/ 4800 w 4872"/>
                  <a:gd name="T87" fmla="*/ 1482 h 1495"/>
                  <a:gd name="T88" fmla="*/ 4872 w 4872"/>
                  <a:gd name="T89" fmla="*/ 1466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72" h="1495">
                    <a:moveTo>
                      <a:pt x="0" y="570"/>
                    </a:moveTo>
                    <a:cubicBezTo>
                      <a:pt x="16" y="546"/>
                      <a:pt x="32" y="522"/>
                      <a:pt x="48" y="522"/>
                    </a:cubicBezTo>
                    <a:cubicBezTo>
                      <a:pt x="64" y="522"/>
                      <a:pt x="61" y="570"/>
                      <a:pt x="96" y="570"/>
                    </a:cubicBezTo>
                    <a:cubicBezTo>
                      <a:pt x="131" y="570"/>
                      <a:pt x="210" y="444"/>
                      <a:pt x="258" y="524"/>
                    </a:cubicBezTo>
                    <a:cubicBezTo>
                      <a:pt x="306" y="604"/>
                      <a:pt x="347" y="938"/>
                      <a:pt x="384" y="1050"/>
                    </a:cubicBezTo>
                    <a:cubicBezTo>
                      <a:pt x="421" y="1162"/>
                      <a:pt x="462" y="1177"/>
                      <a:pt x="480" y="1194"/>
                    </a:cubicBezTo>
                    <a:cubicBezTo>
                      <a:pt x="498" y="1211"/>
                      <a:pt x="484" y="1186"/>
                      <a:pt x="492" y="1154"/>
                    </a:cubicBezTo>
                    <a:cubicBezTo>
                      <a:pt x="500" y="1122"/>
                      <a:pt x="514" y="1051"/>
                      <a:pt x="528" y="1002"/>
                    </a:cubicBezTo>
                    <a:cubicBezTo>
                      <a:pt x="542" y="953"/>
                      <a:pt x="552" y="930"/>
                      <a:pt x="576" y="858"/>
                    </a:cubicBezTo>
                    <a:cubicBezTo>
                      <a:pt x="600" y="786"/>
                      <a:pt x="648" y="642"/>
                      <a:pt x="672" y="570"/>
                    </a:cubicBezTo>
                    <a:cubicBezTo>
                      <a:pt x="696" y="498"/>
                      <a:pt x="704" y="402"/>
                      <a:pt x="720" y="426"/>
                    </a:cubicBezTo>
                    <a:cubicBezTo>
                      <a:pt x="736" y="450"/>
                      <a:pt x="746" y="676"/>
                      <a:pt x="768" y="714"/>
                    </a:cubicBezTo>
                    <a:cubicBezTo>
                      <a:pt x="790" y="752"/>
                      <a:pt x="819" y="718"/>
                      <a:pt x="852" y="656"/>
                    </a:cubicBezTo>
                    <a:cubicBezTo>
                      <a:pt x="885" y="594"/>
                      <a:pt x="932" y="414"/>
                      <a:pt x="966" y="344"/>
                    </a:cubicBezTo>
                    <a:cubicBezTo>
                      <a:pt x="1000" y="274"/>
                      <a:pt x="1025" y="269"/>
                      <a:pt x="1056" y="236"/>
                    </a:cubicBezTo>
                    <a:cubicBezTo>
                      <a:pt x="1087" y="203"/>
                      <a:pt x="1114" y="167"/>
                      <a:pt x="1152" y="146"/>
                    </a:cubicBezTo>
                    <a:cubicBezTo>
                      <a:pt x="1190" y="125"/>
                      <a:pt x="1236" y="125"/>
                      <a:pt x="1284" y="108"/>
                    </a:cubicBezTo>
                    <a:cubicBezTo>
                      <a:pt x="1332" y="91"/>
                      <a:pt x="1398" y="45"/>
                      <a:pt x="1440" y="42"/>
                    </a:cubicBezTo>
                    <a:cubicBezTo>
                      <a:pt x="1482" y="39"/>
                      <a:pt x="1502" y="96"/>
                      <a:pt x="1536" y="90"/>
                    </a:cubicBezTo>
                    <a:cubicBezTo>
                      <a:pt x="1570" y="84"/>
                      <a:pt x="1604" y="16"/>
                      <a:pt x="1644" y="8"/>
                    </a:cubicBezTo>
                    <a:cubicBezTo>
                      <a:pt x="1684" y="0"/>
                      <a:pt x="1738" y="36"/>
                      <a:pt x="1776" y="42"/>
                    </a:cubicBezTo>
                    <a:cubicBezTo>
                      <a:pt x="1814" y="48"/>
                      <a:pt x="1837" y="43"/>
                      <a:pt x="1872" y="42"/>
                    </a:cubicBezTo>
                    <a:cubicBezTo>
                      <a:pt x="1907" y="41"/>
                      <a:pt x="1938" y="30"/>
                      <a:pt x="1986" y="38"/>
                    </a:cubicBezTo>
                    <a:cubicBezTo>
                      <a:pt x="2034" y="46"/>
                      <a:pt x="2103" y="72"/>
                      <a:pt x="2160" y="90"/>
                    </a:cubicBezTo>
                    <a:cubicBezTo>
                      <a:pt x="2217" y="108"/>
                      <a:pt x="2288" y="144"/>
                      <a:pt x="2328" y="144"/>
                    </a:cubicBezTo>
                    <a:cubicBezTo>
                      <a:pt x="2368" y="144"/>
                      <a:pt x="2382" y="58"/>
                      <a:pt x="2400" y="90"/>
                    </a:cubicBezTo>
                    <a:cubicBezTo>
                      <a:pt x="2418" y="122"/>
                      <a:pt x="2425" y="279"/>
                      <a:pt x="2436" y="338"/>
                    </a:cubicBezTo>
                    <a:cubicBezTo>
                      <a:pt x="2447" y="397"/>
                      <a:pt x="2424" y="439"/>
                      <a:pt x="2466" y="446"/>
                    </a:cubicBezTo>
                    <a:cubicBezTo>
                      <a:pt x="2508" y="453"/>
                      <a:pt x="2623" y="374"/>
                      <a:pt x="2688" y="378"/>
                    </a:cubicBezTo>
                    <a:cubicBezTo>
                      <a:pt x="2753" y="382"/>
                      <a:pt x="2800" y="422"/>
                      <a:pt x="2856" y="470"/>
                    </a:cubicBezTo>
                    <a:cubicBezTo>
                      <a:pt x="2912" y="518"/>
                      <a:pt x="2988" y="641"/>
                      <a:pt x="3024" y="666"/>
                    </a:cubicBezTo>
                    <a:cubicBezTo>
                      <a:pt x="3060" y="691"/>
                      <a:pt x="3053" y="597"/>
                      <a:pt x="3072" y="618"/>
                    </a:cubicBezTo>
                    <a:cubicBezTo>
                      <a:pt x="3091" y="639"/>
                      <a:pt x="3114" y="780"/>
                      <a:pt x="3138" y="794"/>
                    </a:cubicBezTo>
                    <a:cubicBezTo>
                      <a:pt x="3162" y="808"/>
                      <a:pt x="3184" y="739"/>
                      <a:pt x="3216" y="704"/>
                    </a:cubicBezTo>
                    <a:cubicBezTo>
                      <a:pt x="3248" y="669"/>
                      <a:pt x="3289" y="616"/>
                      <a:pt x="3330" y="584"/>
                    </a:cubicBezTo>
                    <a:cubicBezTo>
                      <a:pt x="3371" y="552"/>
                      <a:pt x="3416" y="501"/>
                      <a:pt x="3462" y="512"/>
                    </a:cubicBezTo>
                    <a:cubicBezTo>
                      <a:pt x="3508" y="523"/>
                      <a:pt x="3575" y="608"/>
                      <a:pt x="3606" y="650"/>
                    </a:cubicBezTo>
                    <a:cubicBezTo>
                      <a:pt x="3637" y="692"/>
                      <a:pt x="3606" y="690"/>
                      <a:pt x="3648" y="764"/>
                    </a:cubicBezTo>
                    <a:cubicBezTo>
                      <a:pt x="3690" y="838"/>
                      <a:pt x="3786" y="1011"/>
                      <a:pt x="3858" y="1094"/>
                    </a:cubicBezTo>
                    <a:cubicBezTo>
                      <a:pt x="3930" y="1177"/>
                      <a:pt x="4015" y="1236"/>
                      <a:pt x="4080" y="1262"/>
                    </a:cubicBezTo>
                    <a:cubicBezTo>
                      <a:pt x="4145" y="1288"/>
                      <a:pt x="4198" y="1232"/>
                      <a:pt x="4248" y="1248"/>
                    </a:cubicBezTo>
                    <a:cubicBezTo>
                      <a:pt x="4298" y="1264"/>
                      <a:pt x="4320" y="1333"/>
                      <a:pt x="4380" y="1356"/>
                    </a:cubicBezTo>
                    <a:cubicBezTo>
                      <a:pt x="4440" y="1379"/>
                      <a:pt x="4538" y="1365"/>
                      <a:pt x="4608" y="1386"/>
                    </a:cubicBezTo>
                    <a:cubicBezTo>
                      <a:pt x="4678" y="1407"/>
                      <a:pt x="4756" y="1469"/>
                      <a:pt x="4800" y="1482"/>
                    </a:cubicBezTo>
                    <a:cubicBezTo>
                      <a:pt x="4844" y="1495"/>
                      <a:pt x="4857" y="1469"/>
                      <a:pt x="4872" y="1466"/>
                    </a:cubicBezTo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8511" name="Text Box 31"/>
              <p:cNvSpPr txBox="1">
                <a:spLocks noChangeArrowheads="1"/>
              </p:cNvSpPr>
              <p:nvPr/>
            </p:nvSpPr>
            <p:spPr bwMode="auto">
              <a:xfrm>
                <a:off x="1873" y="1008"/>
                <a:ext cx="19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kumimoji="0" lang="en-US" altLang="zh-TW" sz="1800" b="1" dirty="0">
                  <a:latin typeface="Arial" charset="0"/>
                </a:endParaRPr>
              </a:p>
            </p:txBody>
          </p:sp>
          <p:sp>
            <p:nvSpPr>
              <p:cNvPr id="788512" name="Text Box 32"/>
              <p:cNvSpPr txBox="1">
                <a:spLocks noChangeArrowheads="1"/>
              </p:cNvSpPr>
              <p:nvPr/>
            </p:nvSpPr>
            <p:spPr bwMode="auto">
              <a:xfrm>
                <a:off x="2160" y="3600"/>
                <a:ext cx="1920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0" lang="en-US" altLang="zh-TW" sz="1800" b="1" dirty="0">
                    <a:latin typeface="Arial" charset="0"/>
                  </a:rPr>
                  <a:t>Year</a:t>
                </a:r>
              </a:p>
            </p:txBody>
          </p:sp>
        </p:grpSp>
        <p:sp>
          <p:nvSpPr>
            <p:cNvPr id="788513" name="Text Box 33"/>
            <p:cNvSpPr txBox="1">
              <a:spLocks noChangeArrowheads="1"/>
            </p:cNvSpPr>
            <p:nvPr/>
          </p:nvSpPr>
          <p:spPr bwMode="auto">
            <a:xfrm>
              <a:off x="360" y="3786"/>
              <a:ext cx="5376" cy="325"/>
            </a:xfrm>
            <a:prstGeom prst="rect">
              <a:avLst/>
            </a:prstGeom>
            <a:noFill/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kumimoji="0" lang="en-US" altLang="zh-TW" sz="1400" i="1" dirty="0">
                  <a:latin typeface="Tahoma" pitchFamily="34" charset="0"/>
                </a:rPr>
                <a:t>Source: </a:t>
              </a:r>
              <a:r>
                <a:rPr kumimoji="0" lang="en-US" altLang="zh-TW" sz="1400" dirty="0">
                  <a:latin typeface="Tahoma" pitchFamily="34" charset="0"/>
                </a:rPr>
                <a:t>Eugene F. Fama and Kenneth R. French, “Disappearing Dividends: Changing Firm Characteristics or Lower Propensity to Pay?” </a:t>
              </a:r>
              <a:r>
                <a:rPr kumimoji="0" lang="en-US" altLang="zh-TW" sz="1400" i="1" dirty="0">
                  <a:latin typeface="Tahoma" pitchFamily="34" charset="0"/>
                </a:rPr>
                <a:t>Journal of Applied Corporate Finance </a:t>
              </a:r>
              <a:r>
                <a:rPr kumimoji="0" lang="en-US" altLang="zh-TW" sz="1400" dirty="0">
                  <a:latin typeface="Tahoma" pitchFamily="34" charset="0"/>
                </a:rPr>
                <a:t>14 (Spring 2001), pp. 67-79</a:t>
              </a:r>
            </a:p>
          </p:txBody>
        </p:sp>
      </p:grpSp>
      <p:sp>
        <p:nvSpPr>
          <p:cNvPr id="3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85800" y="6297613"/>
            <a:ext cx="3200400" cy="4318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Payout policy</a:t>
            </a:r>
            <a:endParaRPr lang="en-US" altLang="zh-TW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14800" y="6297613"/>
            <a:ext cx="2286000" cy="431800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Konan Chan</a:t>
            </a:r>
          </a:p>
        </p:txBody>
      </p:sp>
      <p:sp>
        <p:nvSpPr>
          <p:cNvPr id="3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89713" y="6297613"/>
            <a:ext cx="2193925" cy="431800"/>
          </a:xfrm>
        </p:spPr>
        <p:txBody>
          <a:bodyPr/>
          <a:lstStyle/>
          <a:p>
            <a:fld id="{95D4C08A-B31D-435D-B459-DEDFA6F6C243}" type="slidenum">
              <a:rPr lang="zh-TW" altLang="en-US">
                <a:solidFill>
                  <a:schemeClr val="tx1">
                    <a:lumMod val="60000"/>
                    <a:lumOff val="40000"/>
                  </a:schemeClr>
                </a:solidFill>
              </a:rPr>
              <a:pPr/>
              <a:t>3</a:t>
            </a:fld>
            <a:endParaRPr lang="en-US" altLang="zh-TW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0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7543800" cy="2057400"/>
          </a:xfrm>
        </p:spPr>
        <p:txBody>
          <a:bodyPr/>
          <a:lstStyle/>
          <a:p>
            <a:pPr eaLnBrk="1" hangingPunct="1"/>
            <a:r>
              <a:rPr lang="en-US" altLang="zh-TW" sz="4000" b="1" dirty="0" smtClean="0"/>
              <a:t>Dividend policy and the earned/contributed capital mix:</a:t>
            </a:r>
            <a:br>
              <a:rPr lang="en-US" altLang="zh-TW" sz="4000" b="1" dirty="0" smtClean="0"/>
            </a:br>
            <a:r>
              <a:rPr lang="en-US" altLang="zh-TW" sz="4000" b="1" dirty="0" smtClean="0"/>
              <a:t>A test of the life-cycle theory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0" y="3581400"/>
            <a:ext cx="7391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3200" dirty="0" smtClean="0"/>
              <a:t>DeAngelo, DeAngelo, and Stulz, JFE 2006</a:t>
            </a:r>
            <a:endParaRPr lang="zh-TW" altLang="en-US" sz="32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55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Dividend life cycle theory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31</a:t>
            </a:fld>
            <a:endParaRPr lang="en-US" altLang="zh-TW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Dividends tend to be paid by mature, established firms, plausibly reflecting a </a:t>
            </a:r>
            <a:r>
              <a:rPr lang="en-US" altLang="zh-TW" dirty="0" smtClean="0"/>
              <a:t>financial life cycle</a:t>
            </a:r>
          </a:p>
          <a:p>
            <a:pPr lvl="1"/>
            <a:r>
              <a:rPr lang="en-US" altLang="zh-TW" dirty="0" smtClean="0"/>
              <a:t>young </a:t>
            </a:r>
            <a:r>
              <a:rPr lang="en-US" altLang="zh-TW" dirty="0"/>
              <a:t>firms face relatively abundant investment opportunities </a:t>
            </a:r>
            <a:r>
              <a:rPr lang="en-US" altLang="zh-TW" dirty="0" smtClean="0"/>
              <a:t>with limited </a:t>
            </a:r>
            <a:r>
              <a:rPr lang="en-US" altLang="zh-TW" dirty="0"/>
              <a:t>resources so that retention dominates </a:t>
            </a:r>
            <a:r>
              <a:rPr lang="en-US" altLang="zh-TW" dirty="0" smtClean="0"/>
              <a:t>distribution</a:t>
            </a:r>
          </a:p>
          <a:p>
            <a:pPr lvl="1"/>
            <a:r>
              <a:rPr lang="en-US" altLang="zh-TW" dirty="0" smtClean="0"/>
              <a:t>mature </a:t>
            </a:r>
            <a:r>
              <a:rPr lang="en-US" altLang="zh-TW" dirty="0"/>
              <a:t>firms are </a:t>
            </a:r>
            <a:r>
              <a:rPr lang="en-US" altLang="zh-TW" dirty="0" smtClean="0"/>
              <a:t>better candidates </a:t>
            </a:r>
            <a:r>
              <a:rPr lang="en-US" altLang="zh-TW" dirty="0"/>
              <a:t>to pay dividends because they have higher profitability and fewer </a:t>
            </a:r>
            <a:r>
              <a:rPr lang="en-US" altLang="zh-TW" dirty="0" smtClean="0"/>
              <a:t>attractive investment </a:t>
            </a:r>
            <a:r>
              <a:rPr lang="en-US" altLang="zh-TW" dirty="0"/>
              <a:t>opportunities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7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 life cycle theory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whether </a:t>
            </a:r>
            <a:r>
              <a:rPr lang="en-US" altLang="zh-TW" dirty="0"/>
              <a:t>the probability a firm pays dividends </a:t>
            </a:r>
            <a:r>
              <a:rPr lang="en-US" altLang="zh-TW" dirty="0" smtClean="0"/>
              <a:t>is positively </a:t>
            </a:r>
            <a:r>
              <a:rPr lang="en-US" altLang="zh-TW" dirty="0"/>
              <a:t>related to its mix of earned and contributed </a:t>
            </a:r>
            <a:r>
              <a:rPr lang="en-US" altLang="zh-TW" dirty="0" smtClean="0"/>
              <a:t>capital? i.e., </a:t>
            </a:r>
          </a:p>
          <a:p>
            <a:r>
              <a:rPr lang="en-US" altLang="zh-TW" dirty="0" smtClean="0"/>
              <a:t>Test whether </a:t>
            </a:r>
            <a:r>
              <a:rPr lang="en-US" altLang="zh-TW" dirty="0"/>
              <a:t>firms </a:t>
            </a:r>
            <a:r>
              <a:rPr lang="en-US" altLang="zh-TW" dirty="0" smtClean="0"/>
              <a:t>with relatively </a:t>
            </a:r>
            <a:r>
              <a:rPr lang="en-US" altLang="zh-TW" dirty="0"/>
              <a:t>high retained earnings as </a:t>
            </a:r>
            <a:r>
              <a:rPr lang="en-US" altLang="zh-TW" dirty="0" smtClean="0"/>
              <a:t>a proportion </a:t>
            </a:r>
            <a:r>
              <a:rPr lang="en-US" altLang="zh-TW" dirty="0"/>
              <a:t>of total equity (RE/TE) and of total </a:t>
            </a:r>
            <a:r>
              <a:rPr lang="en-US" altLang="zh-TW" dirty="0" smtClean="0"/>
              <a:t>assets (RE/TA</a:t>
            </a:r>
            <a:r>
              <a:rPr lang="en-US" altLang="zh-TW" dirty="0"/>
              <a:t>) are more likely to pay </a:t>
            </a:r>
            <a:r>
              <a:rPr lang="en-US" altLang="zh-TW" dirty="0" smtClean="0"/>
              <a:t>dividends?</a:t>
            </a:r>
          </a:p>
          <a:p>
            <a:pPr lvl="1"/>
            <a:r>
              <a:rPr lang="en-US" altLang="zh-TW" dirty="0" smtClean="0"/>
              <a:t>RE: earned equity</a:t>
            </a:r>
          </a:p>
          <a:p>
            <a:pPr lvl="1"/>
            <a:r>
              <a:rPr lang="en-US" altLang="zh-TW" dirty="0" smtClean="0"/>
              <a:t>TE – RE: contributed equity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7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earned/contributed mix?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earned/contributed capital mix is a logical proxy for the life-cycle stage because it measures the extent to which the firm is self-financing or reliant on external capital.</a:t>
            </a:r>
            <a:endParaRPr lang="zh-TW" altLang="en-US" sz="2400" dirty="0"/>
          </a:p>
          <a:p>
            <a:r>
              <a:rPr lang="en-US" altLang="zh-TW" sz="2400" dirty="0" smtClean="0"/>
              <a:t>Firms </a:t>
            </a:r>
            <a:r>
              <a:rPr lang="en-US" altLang="zh-TW" sz="2400" dirty="0"/>
              <a:t>with low </a:t>
            </a:r>
            <a:r>
              <a:rPr lang="en-US" altLang="zh-TW" sz="2400" dirty="0" smtClean="0"/>
              <a:t>RE/TE </a:t>
            </a:r>
            <a:r>
              <a:rPr lang="en-US" altLang="zh-TW" sz="2400" dirty="0"/>
              <a:t>(RE/TA) tend to be in the capital infusion </a:t>
            </a:r>
            <a:r>
              <a:rPr lang="en-US" altLang="zh-TW" sz="2400" dirty="0" smtClean="0"/>
              <a:t>stage.</a:t>
            </a:r>
          </a:p>
          <a:p>
            <a:r>
              <a:rPr lang="en-US" altLang="zh-TW" sz="2400" dirty="0"/>
              <a:t>F</a:t>
            </a:r>
            <a:r>
              <a:rPr lang="en-US" altLang="zh-TW" sz="2400" dirty="0" smtClean="0"/>
              <a:t>irms </a:t>
            </a:r>
            <a:r>
              <a:rPr lang="en-US" altLang="zh-TW" sz="2400" dirty="0"/>
              <a:t>with high RE/TE (</a:t>
            </a:r>
            <a:r>
              <a:rPr lang="en-US" altLang="zh-TW" sz="2400" dirty="0" smtClean="0"/>
              <a:t>RE/TA</a:t>
            </a:r>
            <a:r>
              <a:rPr lang="en-US" altLang="zh-TW" sz="2400" dirty="0"/>
              <a:t>) tend to be more mature with ample </a:t>
            </a:r>
            <a:r>
              <a:rPr lang="en-US" altLang="zh-TW" sz="2400" dirty="0" smtClean="0"/>
              <a:t>cumulative profits. These firms tend to be </a:t>
            </a:r>
            <a:r>
              <a:rPr lang="en-US" altLang="zh-TW" sz="2400" dirty="0"/>
              <a:t>largely </a:t>
            </a:r>
            <a:r>
              <a:rPr lang="en-US" altLang="zh-TW" sz="2400" dirty="0" smtClean="0"/>
              <a:t>self-financing and thus good </a:t>
            </a:r>
            <a:r>
              <a:rPr lang="en-US" altLang="zh-TW" sz="2400" dirty="0"/>
              <a:t>candidates to pay dividends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It is </a:t>
            </a:r>
            <a:r>
              <a:rPr lang="en-US" altLang="zh-TW" sz="2400" dirty="0" smtClean="0"/>
              <a:t>a </a:t>
            </a:r>
            <a:r>
              <a:rPr lang="en-US" altLang="zh-TW" sz="2400" dirty="0"/>
              <a:t>better measure of a firm’s life-cycle stage (hence suitability </a:t>
            </a:r>
            <a:r>
              <a:rPr lang="en-US" altLang="zh-TW" sz="2400" dirty="0" smtClean="0"/>
              <a:t>to pay </a:t>
            </a:r>
            <a:r>
              <a:rPr lang="en-US" altLang="zh-TW" sz="2400" dirty="0"/>
              <a:t>dividends) than its cash balances, because the source of the cash </a:t>
            </a:r>
            <a:r>
              <a:rPr lang="en-US" altLang="zh-TW" sz="2400" dirty="0" smtClean="0"/>
              <a:t>affects </a:t>
            </a:r>
            <a:r>
              <a:rPr lang="en-US" altLang="zh-TW" sz="2400" dirty="0"/>
              <a:t>the </a:t>
            </a:r>
            <a:r>
              <a:rPr lang="en-US" altLang="zh-TW" sz="2400" dirty="0" smtClean="0"/>
              <a:t>dividend decision.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09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Dividends and earned equity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P</a:t>
            </a:r>
            <a:r>
              <a:rPr lang="en-US" altLang="zh-TW" sz="2400" dirty="0" smtClean="0"/>
              <a:t>robability </a:t>
            </a:r>
            <a:r>
              <a:rPr lang="en-US" altLang="zh-TW" sz="2400" dirty="0"/>
              <a:t>a firm pays </a:t>
            </a:r>
            <a:r>
              <a:rPr lang="en-US" altLang="zh-TW" sz="2400" dirty="0" smtClean="0"/>
              <a:t>dividends increases </a:t>
            </a:r>
            <a:r>
              <a:rPr lang="en-US" altLang="zh-TW" sz="2400" dirty="0"/>
              <a:t>with the relative amount of earned equity in its capital </a:t>
            </a:r>
            <a:r>
              <a:rPr lang="en-US" altLang="zh-TW" sz="2400" dirty="0" smtClean="0"/>
              <a:t>structure</a:t>
            </a:r>
          </a:p>
          <a:p>
            <a:r>
              <a:rPr lang="en-US" altLang="zh-TW" sz="2400" dirty="0"/>
              <a:t>the proportion of firms that pay dividends is high </a:t>
            </a:r>
            <a:r>
              <a:rPr lang="en-US" altLang="zh-TW" sz="2400" dirty="0" smtClean="0"/>
              <a:t>when the </a:t>
            </a:r>
            <a:r>
              <a:rPr lang="en-US" altLang="zh-TW" sz="2400" dirty="0"/>
              <a:t>ratio of earned to total common equity (RE/TE) is high and falls with declines in </a:t>
            </a:r>
            <a:r>
              <a:rPr lang="en-US" altLang="zh-TW" sz="2400" dirty="0" smtClean="0"/>
              <a:t>this ratio</a:t>
            </a:r>
            <a:r>
              <a:rPr lang="en-US" altLang="zh-TW" sz="2400" dirty="0"/>
              <a:t>, reaching near-zero levels for firms with negligible retained </a:t>
            </a:r>
            <a:r>
              <a:rPr lang="en-US" altLang="zh-TW" sz="2400" dirty="0" smtClean="0"/>
              <a:t>earnings</a:t>
            </a:r>
          </a:p>
          <a:p>
            <a:r>
              <a:rPr lang="en-US" altLang="zh-TW" sz="2400" dirty="0" smtClean="0"/>
              <a:t>Similar results for RE/TA (earned equity to total assets)</a:t>
            </a:r>
          </a:p>
          <a:p>
            <a:r>
              <a:rPr lang="en-US" altLang="zh-TW" sz="2400" dirty="0" smtClean="0"/>
              <a:t>There is no such monotonic </a:t>
            </a:r>
            <a:r>
              <a:rPr lang="en-US" altLang="zh-TW" sz="2400" dirty="0"/>
              <a:t>relation between the proportion of firms that pay dividends and </a:t>
            </a:r>
            <a:r>
              <a:rPr lang="en-US" altLang="zh-TW" sz="2400" dirty="0" smtClean="0"/>
              <a:t>TE/TA, </a:t>
            </a:r>
            <a:r>
              <a:rPr lang="en-US" altLang="zh-TW" sz="2400" dirty="0"/>
              <a:t>indicating that a firm’s earned/contributed capital mix (and not its </a:t>
            </a:r>
            <a:r>
              <a:rPr lang="en-US" altLang="zh-TW" sz="2400" dirty="0" smtClean="0"/>
              <a:t>total equity </a:t>
            </a:r>
            <a:r>
              <a:rPr lang="en-US" altLang="zh-TW" sz="2400" dirty="0"/>
              <a:t>relative to other sources of capital) is a key determinant of its </a:t>
            </a:r>
            <a:r>
              <a:rPr lang="en-US" altLang="zh-TW" sz="2400" dirty="0" smtClean="0"/>
              <a:t>decision </a:t>
            </a:r>
            <a:r>
              <a:rPr lang="en-US" altLang="zh-TW" sz="2400" dirty="0"/>
              <a:t>to pay or </a:t>
            </a:r>
            <a:r>
              <a:rPr lang="en-US" altLang="zh-TW" sz="2400" dirty="0" smtClean="0"/>
              <a:t>not pay </a:t>
            </a:r>
            <a:r>
              <a:rPr lang="en-US" altLang="zh-TW" sz="2400" dirty="0"/>
              <a:t>dividends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36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Effect of life cycle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Our RE/TE and RE/TA measures have a stronger impact on the decision to </a:t>
            </a:r>
            <a:r>
              <a:rPr lang="en-US" altLang="zh-TW" sz="2400" dirty="0" smtClean="0"/>
              <a:t>pay dividends </a:t>
            </a:r>
            <a:r>
              <a:rPr lang="en-US" altLang="zh-TW" sz="2400" dirty="0"/>
              <a:t>than do profitability and </a:t>
            </a:r>
            <a:r>
              <a:rPr lang="en-US" altLang="zh-TW" sz="2400" dirty="0" smtClean="0"/>
              <a:t>growth.</a:t>
            </a:r>
          </a:p>
          <a:p>
            <a:r>
              <a:rPr lang="en-US" altLang="zh-TW" sz="2400" dirty="0"/>
              <a:t>The impact of firm </a:t>
            </a:r>
            <a:r>
              <a:rPr lang="en-US" altLang="zh-TW" sz="2400" dirty="0" smtClean="0"/>
              <a:t>size differences </a:t>
            </a:r>
            <a:r>
              <a:rPr lang="en-US" altLang="zh-TW" sz="2400" dirty="0"/>
              <a:t>on the probability of paying dividends is also substantial, while </a:t>
            </a:r>
            <a:r>
              <a:rPr lang="en-US" altLang="zh-TW" sz="2400" dirty="0" smtClean="0"/>
              <a:t>profitability and </a:t>
            </a:r>
            <a:r>
              <a:rPr lang="en-US" altLang="zh-TW" sz="2400" dirty="0"/>
              <a:t>growth differences have a relatively modest impact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96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Payers vs. nonpayers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1" y="2286000"/>
            <a:ext cx="8377670" cy="34290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36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5257800" y="3162300"/>
            <a:ext cx="3429000" cy="4191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5286375" y="3810000"/>
            <a:ext cx="3429000" cy="12954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7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Earned equity and dividends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6" y="2556572"/>
            <a:ext cx="8754344" cy="237737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37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600200" y="3352800"/>
            <a:ext cx="7315200" cy="2286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600200" y="3962400"/>
            <a:ext cx="7315200" cy="1524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Logit regressions</a:t>
            </a:r>
            <a:br>
              <a:rPr lang="en-US" altLang="zh-TW" dirty="0"/>
            </a:br>
            <a:r>
              <a:rPr lang="en-US" altLang="zh-TW" dirty="0"/>
              <a:t>Fama-MacBeth approach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" y="1676400"/>
            <a:ext cx="8963500" cy="458882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38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685800" y="4191000"/>
            <a:ext cx="457200" cy="19812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4953000" y="4210050"/>
            <a:ext cx="457200" cy="19812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6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Logit regressions of dividends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39</a:t>
            </a:fld>
            <a:endParaRPr lang="en-US" altLang="zh-TW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1127"/>
            <a:ext cx="8496944" cy="36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179512" y="5159399"/>
            <a:ext cx="1296144" cy="21602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9512" y="5504199"/>
            <a:ext cx="1296144" cy="28803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79512" y="4227715"/>
            <a:ext cx="1296144" cy="28803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475656" y="4082181"/>
            <a:ext cx="5827858" cy="1149827"/>
            <a:chOff x="1971056" y="5944034"/>
            <a:chExt cx="5827858" cy="1149827"/>
          </a:xfrm>
        </p:grpSpPr>
        <p:sp>
          <p:nvSpPr>
            <p:cNvPr id="13" name="文字方塊 12"/>
            <p:cNvSpPr txBox="1"/>
            <p:nvPr/>
          </p:nvSpPr>
          <p:spPr>
            <a:xfrm>
              <a:off x="2704094" y="5944034"/>
              <a:ext cx="5094820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L</a:t>
              </a:r>
              <a:r>
                <a:rPr lang="en-US" altLang="zh-TW" sz="2000" dirty="0" smtClean="0">
                  <a:solidFill>
                    <a:schemeClr val="tx1"/>
                  </a:solidFill>
                </a:rPr>
                <a:t>arger </a:t>
              </a:r>
              <a:r>
                <a:rPr lang="en-US" altLang="zh-TW" sz="2000" dirty="0">
                  <a:solidFill>
                    <a:schemeClr val="tx1"/>
                  </a:solidFill>
                </a:rPr>
                <a:t>cash holdings could indicate </a:t>
              </a:r>
              <a:r>
                <a:rPr lang="en-US" altLang="zh-TW" sz="2000" dirty="0" smtClean="0">
                  <a:solidFill>
                    <a:schemeClr val="tx1"/>
                  </a:solidFill>
                </a:rPr>
                <a:t>accumulative of </a:t>
              </a:r>
              <a:r>
                <a:rPr lang="en-US" altLang="zh-TW" sz="2000" dirty="0">
                  <a:solidFill>
                    <a:schemeClr val="tx1"/>
                  </a:solidFill>
                </a:rPr>
                <a:t>excess funds or of resources to fund an abundance of new investments.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>
              <a:endCxn id="13" idx="1"/>
            </p:cNvCxnSpPr>
            <p:nvPr/>
          </p:nvCxnSpPr>
          <p:spPr>
            <a:xfrm flipV="1">
              <a:off x="1971056" y="6451866"/>
              <a:ext cx="733038" cy="641995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群組 14"/>
          <p:cNvGrpSpPr/>
          <p:nvPr/>
        </p:nvGrpSpPr>
        <p:grpSpPr>
          <a:xfrm>
            <a:off x="1530079" y="5097844"/>
            <a:ext cx="5721971" cy="707886"/>
            <a:chOff x="-1529059" y="5382862"/>
            <a:chExt cx="5721971" cy="707886"/>
          </a:xfrm>
        </p:grpSpPr>
        <p:sp>
          <p:nvSpPr>
            <p:cNvPr id="16" name="文字方塊 15"/>
            <p:cNvSpPr txBox="1"/>
            <p:nvPr/>
          </p:nvSpPr>
          <p:spPr>
            <a:xfrm>
              <a:off x="-943855" y="5382862"/>
              <a:ext cx="5136767" cy="7078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The lagged dividend status is a strong predictor of whether to pay dividends this year.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接點 16"/>
            <p:cNvCxnSpPr/>
            <p:nvPr/>
          </p:nvCxnSpPr>
          <p:spPr>
            <a:xfrm flipV="1">
              <a:off x="-1529059" y="5461129"/>
              <a:ext cx="585203" cy="58699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1549130" y="3113418"/>
            <a:ext cx="5564388" cy="1141561"/>
            <a:chOff x="2773266" y="4409565"/>
            <a:chExt cx="5564388" cy="1141561"/>
          </a:xfrm>
        </p:grpSpPr>
        <p:sp>
          <p:nvSpPr>
            <p:cNvPr id="19" name="文字方塊 18"/>
            <p:cNvSpPr txBox="1"/>
            <p:nvPr/>
          </p:nvSpPr>
          <p:spPr>
            <a:xfrm>
              <a:off x="3369102" y="4409565"/>
              <a:ext cx="496855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Benartzi et al (1997) report evidence that dividend changes convey information about profitability in the year </a:t>
              </a:r>
              <a:r>
                <a:rPr lang="en-US" altLang="zh-TW" sz="2000" dirty="0" smtClean="0">
                  <a:solidFill>
                    <a:schemeClr val="tx1"/>
                  </a:solidFill>
                </a:rPr>
                <a:t>before.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>
              <a:endCxn id="19" idx="1"/>
            </p:cNvCxnSpPr>
            <p:nvPr/>
          </p:nvCxnSpPr>
          <p:spPr>
            <a:xfrm flipV="1">
              <a:off x="2773266" y="4917397"/>
              <a:ext cx="595836" cy="633729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2" name="圓角矩形 21"/>
          <p:cNvSpPr/>
          <p:nvPr/>
        </p:nvSpPr>
        <p:spPr bwMode="auto">
          <a:xfrm>
            <a:off x="1610409" y="3238499"/>
            <a:ext cx="7315200" cy="324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79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Payout policy</a:t>
            </a:r>
            <a:endParaRPr kumimoji="0" lang="en-US" altLang="zh-TW" sz="1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843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Konan Chan</a:t>
            </a:r>
          </a:p>
        </p:txBody>
      </p:sp>
      <p:sp>
        <p:nvSpPr>
          <p:cNvPr id="3584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4DEC25C9-86C7-4DE4-AEBD-BB7E82FC2DB8}" type="slidenum">
              <a:rPr kumimoji="0" lang="zh-TW" altLang="en-US" sz="1400">
                <a:solidFill>
                  <a:schemeClr val="tx1">
                    <a:lumMod val="60000"/>
                    <a:lumOff val="40000"/>
                  </a:schemeClr>
                </a:solidFill>
              </a:rPr>
              <a:pPr eaLnBrk="1" hangingPunct="1"/>
              <a:t>4</a:t>
            </a:fld>
            <a:endParaRPr kumimoji="0" lang="en-US" altLang="zh-TW" sz="1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Dividends vs. Repurchases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0" y="1838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358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932275"/>
              </p:ext>
            </p:extLst>
          </p:nvPr>
        </p:nvGraphicFramePr>
        <p:xfrm>
          <a:off x="224631" y="1738312"/>
          <a:ext cx="8694737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0" name="圖表" r:id="rId4" imgW="6391351" imgH="3219602" progId="Excel.Chart.8">
                  <p:embed/>
                </p:oleObj>
              </mc:Choice>
              <mc:Fallback>
                <p:oleObj name="圖表" r:id="rId4" imgW="6391351" imgH="3219602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" y="1738312"/>
                        <a:ext cx="8694737" cy="438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Text Box 5"/>
          <p:cNvSpPr txBox="1">
            <a:spLocks noChangeArrowheads="1"/>
          </p:cNvSpPr>
          <p:nvPr/>
        </p:nvSpPr>
        <p:spPr bwMode="auto">
          <a:xfrm>
            <a:off x="827088" y="5962650"/>
            <a:ext cx="6842125" cy="314325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1400" dirty="0">
                <a:latin typeface="Tahoma" pitchFamily="34" charset="0"/>
              </a:rPr>
              <a:t>Grullon and Michaely (2002) Journal of Finance</a:t>
            </a:r>
          </a:p>
        </p:txBody>
      </p:sp>
    </p:spTree>
    <p:extLst>
      <p:ext uri="{BB962C8B-B14F-4D97-AF65-F5344CB8AC3E}">
        <p14:creationId xmlns:p14="http://schemas.microsoft.com/office/powerpoint/2010/main" val="1738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114300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Impact of profitability and growth</a:t>
            </a:r>
            <a:endParaRPr lang="zh-TW" alt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9" y="4604940"/>
            <a:ext cx="70485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4" y="1585515"/>
            <a:ext cx="70770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15"/>
          <p:cNvGrpSpPr/>
          <p:nvPr/>
        </p:nvGrpSpPr>
        <p:grpSpPr>
          <a:xfrm>
            <a:off x="4948883" y="3547616"/>
            <a:ext cx="3585517" cy="2059036"/>
            <a:chOff x="4948883" y="3547616"/>
            <a:chExt cx="3585517" cy="2059036"/>
          </a:xfrm>
        </p:grpSpPr>
        <p:cxnSp>
          <p:nvCxnSpPr>
            <p:cNvPr id="11" name="直線接點 10"/>
            <p:cNvCxnSpPr>
              <a:stCxn id="7" idx="6"/>
            </p:cNvCxnSpPr>
            <p:nvPr/>
          </p:nvCxnSpPr>
          <p:spPr>
            <a:xfrm>
              <a:off x="4948883" y="3547616"/>
              <a:ext cx="703237" cy="8174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12" idx="6"/>
            </p:cNvCxnSpPr>
            <p:nvPr/>
          </p:nvCxnSpPr>
          <p:spPr>
            <a:xfrm flipV="1">
              <a:off x="4982915" y="4365104"/>
              <a:ext cx="669205" cy="12415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5687516" y="4180438"/>
              <a:ext cx="2846884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0.734</a:t>
              </a:r>
              <a:r>
                <a:rPr lang="zh-TW" altLang="en-US" dirty="0" smtClean="0"/>
                <a:t>－</a:t>
              </a:r>
              <a:r>
                <a:rPr lang="en-US" altLang="zh-TW" dirty="0" smtClean="0"/>
                <a:t>0.684=0.05</a:t>
              </a:r>
              <a:endParaRPr lang="zh-TW" altLang="en-US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4412729" y="1988840"/>
            <a:ext cx="451371" cy="46405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402708" y="5462636"/>
            <a:ext cx="580207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85304" y="3471491"/>
            <a:ext cx="6927056" cy="1693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98401" y="5512749"/>
            <a:ext cx="6927056" cy="1693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368676" y="3403600"/>
            <a:ext cx="580207" cy="28803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89713" y="6297613"/>
            <a:ext cx="2193925" cy="431800"/>
          </a:xfrm>
        </p:spPr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37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2" grpId="1" animBg="1"/>
      <p:bldP spid="5" grpId="0" animBg="1"/>
      <p:bldP spid="5" grpId="1" animBg="1"/>
      <p:bldP spid="20" grpId="0" animBg="1"/>
      <p:bldP spid="20" grpId="1" animBg="1"/>
      <p:bldP spid="7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Marginal effect on dividends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quantitative impact of variation in profitability and growth </a:t>
            </a:r>
            <a:r>
              <a:rPr lang="en-US" altLang="zh-TW" sz="2800" dirty="0" smtClean="0"/>
              <a:t>is relatively modest</a:t>
            </a:r>
          </a:p>
          <a:p>
            <a:r>
              <a:rPr lang="en-US" altLang="zh-TW" sz="2800" dirty="0"/>
              <a:t>In contrast, size differences are associated with substantial differences in the </a:t>
            </a:r>
            <a:r>
              <a:rPr lang="en-US" altLang="zh-TW" sz="2800" dirty="0" smtClean="0"/>
              <a:t>probability of </a:t>
            </a:r>
            <a:r>
              <a:rPr lang="en-US" altLang="zh-TW" sz="2800" dirty="0"/>
              <a:t>paying </a:t>
            </a:r>
            <a:r>
              <a:rPr lang="en-US" altLang="zh-TW" sz="2800" dirty="0" smtClean="0"/>
              <a:t>dividends</a:t>
            </a:r>
          </a:p>
          <a:p>
            <a:r>
              <a:rPr lang="en-US" altLang="zh-TW" sz="2800" dirty="0"/>
              <a:t>RE/TE differences are associated with substantial differences in the probability </a:t>
            </a:r>
            <a:r>
              <a:rPr lang="en-US" altLang="zh-TW" sz="2800" dirty="0" smtClean="0"/>
              <a:t>of paying </a:t>
            </a:r>
            <a:r>
              <a:rPr lang="en-US" altLang="zh-TW" sz="2800" dirty="0"/>
              <a:t>dividends for all but the highest size deciles of NYSE </a:t>
            </a:r>
            <a:r>
              <a:rPr lang="en-US" altLang="zh-TW" sz="2800" dirty="0" smtClean="0"/>
              <a:t>firms</a:t>
            </a:r>
          </a:p>
          <a:p>
            <a:r>
              <a:rPr lang="en-US" altLang="zh-TW" sz="2800" dirty="0"/>
              <a:t>impact of both RE/TE and size is </a:t>
            </a:r>
            <a:r>
              <a:rPr lang="en-US" altLang="zh-TW" sz="2800" dirty="0" smtClean="0"/>
              <a:t>much greater </a:t>
            </a:r>
            <a:r>
              <a:rPr lang="en-US" altLang="zh-TW" sz="2800" dirty="0"/>
              <a:t>than the impact of profitability and growth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64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Reduction </a:t>
            </a:r>
            <a:r>
              <a:rPr lang="en-US" altLang="zh-TW" dirty="0"/>
              <a:t>in propensity to pay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600200"/>
            <a:ext cx="6590389" cy="470126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07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Disappearing dividend puzzle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</a:t>
            </a:r>
            <a:r>
              <a:rPr lang="en-US" altLang="zh-TW" sz="2400" dirty="0" smtClean="0"/>
              <a:t>irms </a:t>
            </a:r>
            <a:r>
              <a:rPr lang="en-US" altLang="zh-TW" sz="2400" dirty="0"/>
              <a:t>with positive RE/TE are both natural candidates to </a:t>
            </a:r>
            <a:r>
              <a:rPr lang="en-US" altLang="zh-TW" sz="2400" dirty="0" smtClean="0"/>
              <a:t>pay dividends </a:t>
            </a:r>
            <a:r>
              <a:rPr lang="en-US" altLang="zh-TW" sz="2400" dirty="0"/>
              <a:t>and exhibit reductions in the propensity to pay that commonly reach 50.0%, </a:t>
            </a:r>
            <a:r>
              <a:rPr lang="en-US" altLang="zh-TW" sz="2400" dirty="0" smtClean="0"/>
              <a:t>the ‘‘</a:t>
            </a:r>
            <a:r>
              <a:rPr lang="en-US" altLang="zh-TW" sz="2400" dirty="0"/>
              <a:t>disappearing dividends’’ puzzle is an even greater mystery than indicated by Fama </a:t>
            </a:r>
            <a:r>
              <a:rPr lang="en-US" altLang="zh-TW" sz="2400" dirty="0" smtClean="0"/>
              <a:t>and French’s </a:t>
            </a:r>
            <a:r>
              <a:rPr lang="en-US" altLang="zh-TW" sz="2400" dirty="0"/>
              <a:t>estimates, which do not control for the earned/contributed capital </a:t>
            </a:r>
            <a:r>
              <a:rPr lang="en-US" altLang="zh-TW" sz="2400" dirty="0" smtClean="0"/>
              <a:t>mix</a:t>
            </a:r>
          </a:p>
          <a:p>
            <a:r>
              <a:rPr lang="en-US" altLang="zh-TW" sz="2400" dirty="0"/>
              <a:t>F</a:t>
            </a:r>
            <a:r>
              <a:rPr lang="en-US" altLang="zh-TW" sz="2400" dirty="0" smtClean="0"/>
              <a:t>uture </a:t>
            </a:r>
            <a:r>
              <a:rPr lang="en-US" altLang="zh-TW" sz="2400" dirty="0"/>
              <a:t>research needs to focus </a:t>
            </a:r>
            <a:r>
              <a:rPr lang="en-US" altLang="zh-TW" sz="2400" dirty="0" smtClean="0"/>
              <a:t>on explaining </a:t>
            </a:r>
            <a:r>
              <a:rPr lang="en-US" altLang="zh-TW" sz="2400" dirty="0"/>
              <a:t>the sharp reduction in the propensity to pay dividends by firms whose </a:t>
            </a:r>
            <a:r>
              <a:rPr lang="en-US" altLang="zh-TW" sz="2400" dirty="0" smtClean="0"/>
              <a:t>earned/contributed </a:t>
            </a:r>
            <a:r>
              <a:rPr lang="en-US" altLang="zh-TW" sz="2400" dirty="0"/>
              <a:t>capital mix implies they are likely in the distribution stage of their financial </a:t>
            </a:r>
            <a:r>
              <a:rPr lang="en-US" altLang="zh-TW" sz="2400" dirty="0" smtClean="0"/>
              <a:t>life cycle.</a:t>
            </a:r>
          </a:p>
          <a:p>
            <a:r>
              <a:rPr lang="en-US" altLang="zh-TW" sz="2400" dirty="0" smtClean="0"/>
              <a:t>No anomalous </a:t>
            </a:r>
            <a:r>
              <a:rPr lang="en-US" altLang="zh-TW" sz="2400" dirty="0"/>
              <a:t>propensity to pay reduction among the roughly half </a:t>
            </a:r>
            <a:r>
              <a:rPr lang="en-US" altLang="zh-TW" sz="2400" dirty="0" smtClean="0"/>
              <a:t>industrial firms with </a:t>
            </a:r>
            <a:r>
              <a:rPr lang="en-US" altLang="zh-TW" sz="2400" dirty="0"/>
              <a:t>negative retained earnings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1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/>
              <a:t>Dividend initiations and omissions</a:t>
            </a:r>
            <a:endParaRPr lang="zh-TW" altLang="en-US" sz="42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6400800" cy="37737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44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86" y="2057400"/>
            <a:ext cx="77215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 smtClean="0"/>
              <a:t>Dividends of 25 large firms</a:t>
            </a:r>
            <a:endParaRPr lang="zh-TW" altLang="en-US" sz="42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" y="2135177"/>
            <a:ext cx="9075824" cy="415664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45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47916" cy="41768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5410200" y="6096000"/>
            <a:ext cx="3124200" cy="2286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1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200" dirty="0"/>
              <a:t>Retention versus distribution </a:t>
            </a:r>
            <a:r>
              <a:rPr lang="en-US" altLang="zh-TW" sz="4200" dirty="0" smtClean="0"/>
              <a:t/>
            </a:r>
            <a:br>
              <a:rPr lang="en-US" altLang="zh-TW" sz="4200" dirty="0" smtClean="0"/>
            </a:br>
            <a:r>
              <a:rPr lang="en-US" altLang="zh-TW" sz="4200" dirty="0" smtClean="0"/>
              <a:t>in </a:t>
            </a:r>
            <a:r>
              <a:rPr lang="en-US" altLang="zh-TW" sz="4200" dirty="0"/>
              <a:t>the life-cycle</a:t>
            </a:r>
            <a:endParaRPr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If these 25 large firms had not paid dividends, they would </a:t>
            </a:r>
            <a:r>
              <a:rPr lang="en-US" altLang="zh-TW" sz="2400" dirty="0"/>
              <a:t>have huge cash balances and little or no long-term obligations — </a:t>
            </a:r>
            <a:r>
              <a:rPr lang="en-US" altLang="zh-TW" sz="2400" dirty="0" smtClean="0"/>
              <a:t> the characteristic </a:t>
            </a:r>
            <a:r>
              <a:rPr lang="en-US" altLang="zh-TW" sz="2400" dirty="0"/>
              <a:t>of rapidly growing firms in industries with </a:t>
            </a:r>
            <a:r>
              <a:rPr lang="en-US" altLang="zh-TW" sz="2400" dirty="0" smtClean="0"/>
              <a:t>massive technological </a:t>
            </a:r>
            <a:r>
              <a:rPr lang="en-US" altLang="zh-TW" sz="2400" dirty="0"/>
              <a:t>change, and not of mature companies in stable </a:t>
            </a:r>
            <a:r>
              <a:rPr lang="en-US" altLang="zh-TW" sz="2400" dirty="0" smtClean="0"/>
              <a:t>industries</a:t>
            </a:r>
          </a:p>
          <a:p>
            <a:r>
              <a:rPr lang="en-US" altLang="zh-TW" sz="2400" dirty="0" smtClean="0"/>
              <a:t>These results are </a:t>
            </a:r>
            <a:r>
              <a:rPr lang="en-US" altLang="zh-TW" sz="2400" dirty="0"/>
              <a:t>difficult to explain by non-life cycle theories such as signaling and </a:t>
            </a:r>
            <a:r>
              <a:rPr lang="en-US" altLang="zh-TW" sz="2400" dirty="0" smtClean="0"/>
              <a:t>catering</a:t>
            </a:r>
          </a:p>
          <a:p>
            <a:r>
              <a:rPr lang="en-US" altLang="zh-TW" sz="2400" dirty="0"/>
              <a:t>In our view, the agency cost-inclusive life-cycle theory most powerfully explains </a:t>
            </a:r>
            <a:r>
              <a:rPr lang="en-US" altLang="zh-TW" sz="2400" dirty="0" smtClean="0"/>
              <a:t>the dividend </a:t>
            </a:r>
            <a:r>
              <a:rPr lang="en-US" altLang="zh-TW" sz="2400" dirty="0"/>
              <a:t>decisions of the 25 largest longstanding dividend payers because of their </a:t>
            </a:r>
            <a:r>
              <a:rPr lang="en-US" altLang="zh-TW" sz="2400" dirty="0" smtClean="0"/>
              <a:t>choice to </a:t>
            </a:r>
            <a:r>
              <a:rPr lang="en-US" altLang="zh-TW" sz="2400" dirty="0"/>
              <a:t>distribute substantial dividends consistently over long horizons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39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Conclusion: DDS (2006)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we consistently observe a </a:t>
            </a:r>
            <a:r>
              <a:rPr lang="en-US" altLang="zh-TW" sz="2400" dirty="0" smtClean="0"/>
              <a:t>highly significant </a:t>
            </a:r>
            <a:r>
              <a:rPr lang="en-US" altLang="zh-TW" sz="2400" dirty="0"/>
              <a:t>relation between the decision to pay dividends and RE/TE (and RE/TA</a:t>
            </a:r>
            <a:r>
              <a:rPr lang="en-US" altLang="zh-TW" sz="2400" dirty="0" smtClean="0"/>
              <a:t>), controlling </a:t>
            </a:r>
            <a:r>
              <a:rPr lang="en-US" altLang="zh-TW" sz="2400" dirty="0"/>
              <a:t>for firm size, current and recent profitability, growth, total equity, </a:t>
            </a:r>
            <a:r>
              <a:rPr lang="en-US" altLang="zh-TW" sz="2400" dirty="0" smtClean="0"/>
              <a:t>cash balances</a:t>
            </a:r>
            <a:r>
              <a:rPr lang="en-US" altLang="zh-TW" sz="2400" dirty="0"/>
              <a:t>, and dividend history, a relation that also holds for dividend initiations </a:t>
            </a:r>
            <a:r>
              <a:rPr lang="en-US" altLang="zh-TW" sz="2400" dirty="0" smtClean="0"/>
              <a:t>and omissions.</a:t>
            </a:r>
          </a:p>
          <a:p>
            <a:r>
              <a:rPr lang="en-US" altLang="zh-TW" sz="2400" dirty="0" smtClean="0"/>
              <a:t>Our </a:t>
            </a:r>
            <a:r>
              <a:rPr lang="en-US" altLang="zh-TW" sz="2400" dirty="0"/>
              <a:t>RE/TE and RE/TA measures have a stronger impact on the decision to </a:t>
            </a:r>
            <a:r>
              <a:rPr lang="en-US" altLang="zh-TW" sz="2400" dirty="0" smtClean="0"/>
              <a:t>pay dividends </a:t>
            </a:r>
            <a:r>
              <a:rPr lang="en-US" altLang="zh-TW" sz="2400" dirty="0"/>
              <a:t>than do profitability and </a:t>
            </a:r>
            <a:r>
              <a:rPr lang="en-US" altLang="zh-TW" sz="2400" dirty="0" smtClean="0"/>
              <a:t>growth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04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Conclusion: DDS (2006)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While </a:t>
            </a:r>
            <a:r>
              <a:rPr lang="en-US" altLang="zh-TW" sz="2400" dirty="0"/>
              <a:t>a massive </a:t>
            </a:r>
            <a:r>
              <a:rPr lang="en-US" altLang="zh-TW" sz="2400" dirty="0" smtClean="0"/>
              <a:t>increase in </a:t>
            </a:r>
            <a:r>
              <a:rPr lang="en-US" altLang="zh-TW" sz="2400" dirty="0"/>
              <a:t>firms with negative retained earnings (from 11.8% in 1978 to 50.2% in 2002),</a:t>
            </a:r>
            <a:r>
              <a:rPr lang="en-US" altLang="zh-TW" sz="2400" dirty="0" smtClean="0"/>
              <a:t>we </a:t>
            </a:r>
            <a:r>
              <a:rPr lang="en-US" altLang="zh-TW" sz="2400" dirty="0"/>
              <a:t>find that firms with </a:t>
            </a:r>
            <a:r>
              <a:rPr lang="en-US" altLang="zh-TW" sz="2400" dirty="0" smtClean="0"/>
              <a:t>negative retained </a:t>
            </a:r>
            <a:r>
              <a:rPr lang="en-US" altLang="zh-TW" sz="2400" dirty="0"/>
              <a:t>earnings show virtually no change in their propensity to pay </a:t>
            </a:r>
            <a:r>
              <a:rPr lang="en-US" altLang="zh-TW" sz="2400" dirty="0" smtClean="0"/>
              <a:t>dividends</a:t>
            </a:r>
          </a:p>
          <a:p>
            <a:r>
              <a:rPr lang="en-US" altLang="zh-TW" sz="2400" dirty="0" smtClean="0"/>
              <a:t>Firms that earned </a:t>
            </a:r>
            <a:r>
              <a:rPr lang="en-US" altLang="zh-TW" sz="2400" dirty="0"/>
              <a:t>equity </a:t>
            </a:r>
            <a:r>
              <a:rPr lang="en-US" altLang="zh-TW" sz="2400" dirty="0" smtClean="0"/>
              <a:t>and are reasonable </a:t>
            </a:r>
            <a:r>
              <a:rPr lang="en-US" altLang="zh-TW" sz="2400" dirty="0"/>
              <a:t>candidates </a:t>
            </a:r>
            <a:r>
              <a:rPr lang="en-US" altLang="zh-TW" sz="2400" dirty="0" smtClean="0"/>
              <a:t>to pay </a:t>
            </a:r>
            <a:r>
              <a:rPr lang="en-US" altLang="zh-TW" sz="2400" dirty="0"/>
              <a:t>dividends have a propensity reduction that is twice the overall reduction estimated </a:t>
            </a:r>
            <a:r>
              <a:rPr lang="en-US" altLang="zh-TW" sz="2400" dirty="0" smtClean="0"/>
              <a:t>by Fama </a:t>
            </a:r>
            <a:r>
              <a:rPr lang="en-US" altLang="zh-TW" sz="2400" dirty="0"/>
              <a:t>and French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All </a:t>
            </a:r>
            <a:r>
              <a:rPr lang="en-US" altLang="zh-TW" sz="2400" dirty="0"/>
              <a:t>our evidence supports a life-cycle theory of dividends, in which </a:t>
            </a:r>
            <a:r>
              <a:rPr lang="en-US" altLang="zh-TW" sz="2400" dirty="0" smtClean="0"/>
              <a:t>a firm’s </a:t>
            </a:r>
            <a:r>
              <a:rPr lang="en-US" altLang="zh-TW" sz="2400" dirty="0"/>
              <a:t>stage in that cycle is well captured by its mix of internal and external capital, so </a:t>
            </a:r>
            <a:r>
              <a:rPr lang="en-US" altLang="zh-TW" sz="2400" dirty="0" smtClean="0"/>
              <a:t>that dividend </a:t>
            </a:r>
            <a:r>
              <a:rPr lang="en-US" altLang="zh-TW" sz="2400" dirty="0"/>
              <a:t>payers tend to have high earned equity relative to contributed capital, </a:t>
            </a:r>
            <a:r>
              <a:rPr lang="en-US" altLang="zh-TW" sz="2400" dirty="0" smtClean="0"/>
              <a:t>and nonpayers </a:t>
            </a:r>
            <a:r>
              <a:rPr lang="en-US" altLang="zh-TW" sz="2400" dirty="0"/>
              <a:t>the reverse.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610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TW" dirty="0"/>
              <a:t>Denis and </a:t>
            </a:r>
            <a:r>
              <a:rPr lang="pt-BR" altLang="zh-TW" dirty="0" smtClean="0"/>
              <a:t>Osobov (2008)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Extend the literature </a:t>
            </a:r>
            <a:r>
              <a:rPr lang="en-US" altLang="zh-TW" sz="2400" dirty="0"/>
              <a:t>by examining </a:t>
            </a:r>
            <a:r>
              <a:rPr lang="en-US" altLang="zh-TW" sz="2400" dirty="0" smtClean="0"/>
              <a:t>the </a:t>
            </a:r>
            <a:r>
              <a:rPr lang="en-US" altLang="zh-TW" sz="2400" dirty="0"/>
              <a:t>propensity to pay dividends </a:t>
            </a:r>
            <a:r>
              <a:rPr lang="en-US" altLang="zh-TW" sz="2400" dirty="0" smtClean="0"/>
              <a:t>in developed </a:t>
            </a:r>
            <a:r>
              <a:rPr lang="en-US" altLang="zh-TW" sz="2400" dirty="0"/>
              <a:t>markets </a:t>
            </a:r>
            <a:r>
              <a:rPr lang="en-US" altLang="zh-TW" sz="2400" dirty="0" smtClean="0"/>
              <a:t>(US, </a:t>
            </a:r>
            <a:r>
              <a:rPr lang="en-US" altLang="zh-TW" sz="2400" dirty="0"/>
              <a:t>Canada, </a:t>
            </a:r>
            <a:r>
              <a:rPr lang="en-US" altLang="zh-TW" sz="2400" dirty="0" smtClean="0"/>
              <a:t>UK, </a:t>
            </a:r>
            <a:r>
              <a:rPr lang="en-US" altLang="zh-TW" sz="2400" dirty="0"/>
              <a:t>Germany, France, and Japan) over the period 1989–2002. </a:t>
            </a:r>
            <a:endParaRPr lang="en-US" altLang="zh-TW" sz="2400" dirty="0" smtClean="0"/>
          </a:p>
          <a:p>
            <a:r>
              <a:rPr lang="en-US" altLang="zh-TW" sz="2400" dirty="0"/>
              <a:t>E</a:t>
            </a:r>
            <a:r>
              <a:rPr lang="en-US" altLang="zh-TW" sz="2400" dirty="0" smtClean="0"/>
              <a:t>xamine </a:t>
            </a:r>
            <a:r>
              <a:rPr lang="en-US" altLang="zh-TW" sz="2400" dirty="0"/>
              <a:t>whether </a:t>
            </a:r>
            <a:r>
              <a:rPr lang="en-US" altLang="zh-TW" sz="2400" dirty="0" smtClean="0"/>
              <a:t>characteristics </a:t>
            </a:r>
            <a:r>
              <a:rPr lang="en-US" altLang="zh-TW" sz="2400" dirty="0"/>
              <a:t>of dividend payers and nonpayers are common across countries, whether these characteristics have changed over time, and whether </a:t>
            </a:r>
            <a:r>
              <a:rPr lang="en-US" altLang="zh-TW" sz="2400" dirty="0" smtClean="0"/>
              <a:t>firms </a:t>
            </a:r>
            <a:r>
              <a:rPr lang="en-US" altLang="zh-TW" sz="2400" dirty="0"/>
              <a:t>exhibit a declining propensity to pay </a:t>
            </a:r>
            <a:r>
              <a:rPr lang="en-US" altLang="zh-TW" sz="2400" dirty="0" smtClean="0"/>
              <a:t>dividends recently. </a:t>
            </a:r>
          </a:p>
          <a:p>
            <a:r>
              <a:rPr lang="en-US" altLang="zh-TW" sz="2400" dirty="0"/>
              <a:t>T</a:t>
            </a:r>
            <a:r>
              <a:rPr lang="en-US" altLang="zh-TW" sz="2400" dirty="0" smtClean="0"/>
              <a:t>he </a:t>
            </a:r>
            <a:r>
              <a:rPr lang="en-US" altLang="zh-TW" sz="2400" dirty="0"/>
              <a:t>use of international </a:t>
            </a:r>
            <a:r>
              <a:rPr lang="en-US" altLang="zh-TW" sz="2400" dirty="0" smtClean="0"/>
              <a:t>data provides </a:t>
            </a:r>
            <a:r>
              <a:rPr lang="en-US" altLang="zh-TW" sz="2400" dirty="0"/>
              <a:t>further tests of the life cycle, signaling, clientele, and catering explanations by analyzing the concentration of dividend payments as well as the association between the Baker and </a:t>
            </a:r>
            <a:r>
              <a:rPr lang="en-US" altLang="zh-TW" sz="2400" dirty="0" err="1"/>
              <a:t>Wurgler</a:t>
            </a:r>
            <a:r>
              <a:rPr lang="en-US" altLang="zh-TW" sz="2400" dirty="0"/>
              <a:t> (2004a, b) dividend premium and the propensity to pay </a:t>
            </a:r>
            <a:r>
              <a:rPr lang="en-US" altLang="zh-TW" sz="2400" dirty="0" smtClean="0"/>
              <a:t>dividends.</a:t>
            </a:r>
            <a:endParaRPr lang="en-US" altLang="zh-TW" sz="2400" dirty="0"/>
          </a:p>
          <a:p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49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41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版面配置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9219" name="頁尾版面配置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TW" dirty="0"/>
              <a:t>Konan Chan</a:t>
            </a:r>
          </a:p>
        </p:txBody>
      </p:sp>
      <p:sp>
        <p:nvSpPr>
          <p:cNvPr id="92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BD4204-528C-42EA-B193-DCEB8707A4D1}" type="slidenum">
              <a:rPr lang="zh-TW" altLang="en-US"/>
              <a:pPr/>
              <a:t>5</a:t>
            </a:fld>
            <a:endParaRPr lang="en-US" altLang="zh-TW" dirty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Disappearing dividends?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229600" cy="45608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The proportion of firms paying cash dividends falls from 66.5% in 1978 to 20.8% in 1999.</a:t>
            </a:r>
          </a:p>
          <a:p>
            <a:pPr eaLnBrk="1" hangingPunct="1">
              <a:defRPr/>
            </a:pPr>
            <a:r>
              <a:rPr lang="en-US" altLang="zh-TW" dirty="0" smtClean="0"/>
              <a:t>Public firms tilt toward to small firms with low profitability and strong growth opportunities. These firms tend to NOT to pay dividends.</a:t>
            </a:r>
          </a:p>
          <a:p>
            <a:pPr eaLnBrk="1" hangingPunct="1">
              <a:defRPr/>
            </a:pPr>
            <a:r>
              <a:rPr lang="en-US" altLang="zh-TW" dirty="0" smtClean="0"/>
              <a:t>Are disappearing dividends driven by changing firm characteristics or lower propensity to pay?</a:t>
            </a:r>
          </a:p>
        </p:txBody>
      </p:sp>
    </p:spTree>
    <p:extLst>
      <p:ext uri="{BB962C8B-B14F-4D97-AF65-F5344CB8AC3E}">
        <p14:creationId xmlns:p14="http://schemas.microsoft.com/office/powerpoint/2010/main" val="30671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International evidence on the</a:t>
            </a:r>
            <a:br>
              <a:rPr lang="en-US" altLang="zh-TW" sz="4000" dirty="0"/>
            </a:br>
            <a:r>
              <a:rPr lang="en-US" altLang="zh-TW" sz="4000" dirty="0"/>
              <a:t>determinants of dividend policy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The propensity </a:t>
            </a:r>
            <a:r>
              <a:rPr lang="en-US" altLang="zh-TW" sz="2400" dirty="0"/>
              <a:t>to pay dividends </a:t>
            </a:r>
            <a:r>
              <a:rPr lang="en-US" altLang="zh-TW" sz="2400" dirty="0" smtClean="0"/>
              <a:t>is higher </a:t>
            </a:r>
            <a:r>
              <a:rPr lang="en-US" altLang="zh-TW" sz="2400" dirty="0"/>
              <a:t>among larger, more profitable firms, and those for which retained </a:t>
            </a:r>
            <a:r>
              <a:rPr lang="en-US" altLang="zh-TW" sz="2400" dirty="0" smtClean="0"/>
              <a:t>earnings comprise </a:t>
            </a:r>
            <a:r>
              <a:rPr lang="en-US" altLang="zh-TW" sz="2400" dirty="0"/>
              <a:t>a large fraction of total equity. </a:t>
            </a:r>
            <a:endParaRPr lang="en-US" altLang="zh-TW" sz="2400" dirty="0" smtClean="0"/>
          </a:p>
          <a:p>
            <a:r>
              <a:rPr lang="en-US" altLang="zh-TW" sz="2400" dirty="0" smtClean="0"/>
              <a:t>Although </a:t>
            </a:r>
            <a:r>
              <a:rPr lang="en-US" altLang="zh-TW" sz="2400" dirty="0"/>
              <a:t>there are hints of reductions in </a:t>
            </a:r>
            <a:r>
              <a:rPr lang="en-US" altLang="zh-TW" sz="2400" dirty="0" smtClean="0"/>
              <a:t>the propensity </a:t>
            </a:r>
            <a:r>
              <a:rPr lang="en-US" altLang="zh-TW" sz="2400" dirty="0"/>
              <a:t>to pay dividends in most of the sample countries over the 1994–2002 </a:t>
            </a:r>
            <a:r>
              <a:rPr lang="en-US" altLang="zh-TW" sz="2400" dirty="0" smtClean="0"/>
              <a:t>period, they </a:t>
            </a:r>
            <a:r>
              <a:rPr lang="en-US" altLang="zh-TW" sz="2400" dirty="0"/>
              <a:t>are driven by a failure of newly listed firms to initiate dividends when expected </a:t>
            </a:r>
            <a:r>
              <a:rPr lang="en-US" altLang="zh-TW" sz="2400" dirty="0" smtClean="0"/>
              <a:t>to do </a:t>
            </a:r>
            <a:r>
              <a:rPr lang="en-US" altLang="zh-TW" sz="2400" dirty="0"/>
              <a:t>so. </a:t>
            </a:r>
            <a:endParaRPr lang="en-US" altLang="zh-TW" sz="2400" dirty="0" smtClean="0"/>
          </a:p>
          <a:p>
            <a:r>
              <a:rPr lang="en-US" altLang="zh-TW" sz="2400" dirty="0" smtClean="0"/>
              <a:t>Dividend </a:t>
            </a:r>
            <a:r>
              <a:rPr lang="en-US" altLang="zh-TW" sz="2400" dirty="0"/>
              <a:t>abandonment and the failure to initiate by existing nonpayers </a:t>
            </a:r>
            <a:r>
              <a:rPr lang="en-US" altLang="zh-TW" sz="2400" dirty="0" smtClean="0"/>
              <a:t>are economically </a:t>
            </a:r>
            <a:r>
              <a:rPr lang="en-US" altLang="zh-TW" sz="2400" dirty="0"/>
              <a:t>unimportant except in Japan. </a:t>
            </a:r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20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International evidence on the</a:t>
            </a:r>
            <a:br>
              <a:rPr lang="en-US" altLang="zh-TW" sz="4000" dirty="0"/>
            </a:br>
            <a:r>
              <a:rPr lang="en-US" altLang="zh-TW" sz="4000" dirty="0"/>
              <a:t>determinants of dividend policy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In each </a:t>
            </a:r>
            <a:r>
              <a:rPr lang="en-US" altLang="zh-TW" sz="2400" dirty="0"/>
              <a:t>country, </a:t>
            </a:r>
            <a:r>
              <a:rPr lang="en-US" altLang="zh-TW" sz="2400" dirty="0" smtClean="0"/>
              <a:t>aggregate dividends </a:t>
            </a:r>
            <a:r>
              <a:rPr lang="en-US" altLang="zh-TW" sz="2400" dirty="0"/>
              <a:t>have not declined and are concentrated among the largest, most </a:t>
            </a:r>
            <a:r>
              <a:rPr lang="en-US" altLang="zh-TW" sz="2400" dirty="0" smtClean="0"/>
              <a:t>profitable firms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r>
              <a:rPr lang="en-US" altLang="zh-TW" sz="2400" dirty="0" smtClean="0"/>
              <a:t>Finally</a:t>
            </a:r>
            <a:r>
              <a:rPr lang="en-US" altLang="zh-TW" sz="2400" dirty="0"/>
              <a:t>, outside of the US there is little evidence of a systematic positive </a:t>
            </a:r>
            <a:r>
              <a:rPr lang="en-US" altLang="zh-TW" sz="2400" dirty="0" smtClean="0"/>
              <a:t>relation between </a:t>
            </a:r>
            <a:r>
              <a:rPr lang="en-US" altLang="zh-TW" sz="2400" dirty="0"/>
              <a:t>relative prices of dividend paying and non-paying firms and the propensity </a:t>
            </a:r>
            <a:r>
              <a:rPr lang="en-US" altLang="zh-TW" sz="2400" dirty="0" smtClean="0"/>
              <a:t>to pay </a:t>
            </a:r>
            <a:r>
              <a:rPr lang="en-US" altLang="zh-TW" sz="2400" dirty="0"/>
              <a:t>dividends. </a:t>
            </a:r>
            <a:endParaRPr lang="en-US" altLang="zh-TW" sz="2400" dirty="0" smtClean="0"/>
          </a:p>
          <a:p>
            <a:r>
              <a:rPr lang="en-US" altLang="zh-TW" sz="2400" dirty="0" smtClean="0"/>
              <a:t>Overall</a:t>
            </a:r>
            <a:r>
              <a:rPr lang="en-US" altLang="zh-TW" sz="2400" dirty="0"/>
              <a:t>, these findings cast doubt on signaling, clientele, and </a:t>
            </a:r>
            <a:r>
              <a:rPr lang="en-US" altLang="zh-TW" sz="2400" dirty="0" smtClean="0"/>
              <a:t>catering explanations </a:t>
            </a:r>
            <a:r>
              <a:rPr lang="en-US" altLang="zh-TW" sz="2400" dirty="0"/>
              <a:t>for dividends, but support agency cost-based lifecycle theories.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750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Payers vs. nonpayers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4114800" cy="4892040"/>
          </a:xfrm>
          <a:noFill/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17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Logit regressions of dividends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53</a:t>
            </a:fld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9" y="1600200"/>
            <a:ext cx="7581676" cy="4876800"/>
          </a:xfrm>
        </p:spPr>
      </p:pic>
    </p:spTree>
    <p:extLst>
      <p:ext uri="{BB962C8B-B14F-4D97-AF65-F5344CB8AC3E}">
        <p14:creationId xmlns:p14="http://schemas.microsoft.com/office/powerpoint/2010/main" val="26896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Reductions in propensity to pay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58" y="1584075"/>
            <a:ext cx="6631142" cy="481672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0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von Eije  </a:t>
            </a:r>
            <a:r>
              <a:rPr lang="de-DE" altLang="zh-TW" dirty="0" smtClean="0"/>
              <a:t>and Megginson (2008)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We examine cash dividends </a:t>
            </a:r>
            <a:r>
              <a:rPr lang="en-US" altLang="zh-TW" sz="2400" dirty="0" smtClean="0"/>
              <a:t>and </a:t>
            </a:r>
            <a:r>
              <a:rPr lang="en-US" altLang="zh-TW" sz="2400" dirty="0"/>
              <a:t>repurchases from 1989 to 2005 in the 15 European </a:t>
            </a:r>
            <a:r>
              <a:rPr lang="en-US" altLang="zh-TW" sz="2400" dirty="0" smtClean="0"/>
              <a:t>nations. </a:t>
            </a:r>
          </a:p>
          <a:p>
            <a:r>
              <a:rPr lang="en-US" altLang="zh-TW" sz="2400" dirty="0" smtClean="0"/>
              <a:t>As </a:t>
            </a:r>
            <a:r>
              <a:rPr lang="en-US" altLang="zh-TW" sz="2400" dirty="0"/>
              <a:t>in the United States, </a:t>
            </a:r>
            <a:r>
              <a:rPr lang="en-US" altLang="zh-TW" sz="2400" dirty="0" smtClean="0"/>
              <a:t>the fraction </a:t>
            </a:r>
            <a:r>
              <a:rPr lang="en-US" altLang="zh-TW" sz="2400" dirty="0"/>
              <a:t>of European firms paying dividends </a:t>
            </a:r>
            <a:r>
              <a:rPr lang="en-US" altLang="zh-TW" sz="2400" dirty="0" smtClean="0"/>
              <a:t>declines</a:t>
            </a:r>
            <a:r>
              <a:rPr lang="en-US" altLang="zh-TW" sz="2400" dirty="0"/>
              <a:t>.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</a:t>
            </a:r>
            <a:r>
              <a:rPr lang="en-US" altLang="zh-TW" sz="2400" dirty="0" smtClean="0"/>
              <a:t>otal </a:t>
            </a:r>
            <a:r>
              <a:rPr lang="en-US" altLang="zh-TW" sz="2400" dirty="0"/>
              <a:t>real dividends </a:t>
            </a:r>
            <a:r>
              <a:rPr lang="en-US" altLang="zh-TW" sz="2400" dirty="0" smtClean="0"/>
              <a:t>paid increase </a:t>
            </a:r>
            <a:r>
              <a:rPr lang="en-US" altLang="zh-TW" sz="2400" dirty="0"/>
              <a:t>and share repurchases surge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Our </a:t>
            </a:r>
            <a:r>
              <a:rPr lang="en-US" altLang="zh-TW" sz="2400" dirty="0"/>
              <a:t>regression analyses indicate that increasing fractions of retained earnings to equity do not increase the likelihood of cash payouts, whereas company age does.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41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6488563" cy="591331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691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European propensity to pay out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1905000"/>
            <a:ext cx="9093708" cy="3084866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0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Post-FF (2001)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Overall, the available international </a:t>
            </a:r>
            <a:r>
              <a:rPr lang="en-US" altLang="zh-TW" sz="2800" dirty="0" smtClean="0"/>
              <a:t>evidence is </a:t>
            </a:r>
            <a:r>
              <a:rPr lang="en-US" altLang="zh-TW" sz="2800" dirty="0"/>
              <a:t>consistent with the findings of </a:t>
            </a:r>
            <a:r>
              <a:rPr lang="en-US" altLang="zh-TW" sz="2800" dirty="0" err="1"/>
              <a:t>DeAngelo</a:t>
            </a:r>
            <a:r>
              <a:rPr lang="en-US" altLang="zh-TW" sz="2800" dirty="0"/>
              <a:t> et al. (2004) on US </a:t>
            </a:r>
            <a:r>
              <a:rPr lang="en-US" altLang="zh-TW" sz="2800" dirty="0" smtClean="0"/>
              <a:t>firms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- aggregate </a:t>
            </a:r>
            <a:r>
              <a:rPr lang="en-US" altLang="zh-TW" sz="2800" dirty="0"/>
              <a:t>real dividends have increased in recent years, despite a </a:t>
            </a:r>
            <a:r>
              <a:rPr lang="en-US" altLang="zh-TW" sz="2800" dirty="0" smtClean="0"/>
              <a:t>decline in </a:t>
            </a:r>
            <a:r>
              <a:rPr lang="en-US" altLang="zh-TW" sz="2800" dirty="0"/>
              <a:t>the proportion of industrial firms that pay </a:t>
            </a:r>
            <a:r>
              <a:rPr lang="en-US" altLang="zh-TW" sz="2800" dirty="0" smtClean="0"/>
              <a:t>dividends</a:t>
            </a:r>
          </a:p>
          <a:p>
            <a:r>
              <a:rPr lang="en-US" altLang="zh-TW" sz="2800" dirty="0"/>
              <a:t>one plausible explanation for the observed reduction </a:t>
            </a:r>
            <a:r>
              <a:rPr lang="en-US" altLang="zh-TW" sz="2800" dirty="0" smtClean="0"/>
              <a:t>in firms</a:t>
            </a:r>
            <a:r>
              <a:rPr lang="en-US" altLang="zh-TW" sz="2800" dirty="0"/>
              <a:t>’ propensity to pay dividends is that an especially high degree </a:t>
            </a:r>
            <a:r>
              <a:rPr lang="en-US" altLang="zh-TW" sz="2800" dirty="0" smtClean="0"/>
              <a:t>of earnings </a:t>
            </a:r>
            <a:r>
              <a:rPr lang="en-US" altLang="zh-TW" sz="2800" dirty="0"/>
              <a:t>volatility in recent years has made younger firms more </a:t>
            </a:r>
            <a:r>
              <a:rPr lang="en-US" altLang="zh-TW" sz="2800" dirty="0" smtClean="0"/>
              <a:t>reluctant to </a:t>
            </a:r>
            <a:r>
              <a:rPr lang="en-US" altLang="zh-TW" sz="2800" dirty="0"/>
              <a:t>initiate dividends than they were in prior years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58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55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8382000" cy="2057400"/>
          </a:xfrm>
        </p:spPr>
        <p:txBody>
          <a:bodyPr/>
          <a:lstStyle/>
          <a:p>
            <a:r>
              <a:rPr lang="en-US" altLang="zh-TW" sz="4000" b="1" dirty="0" smtClean="0"/>
              <a:t>Why </a:t>
            </a:r>
            <a:r>
              <a:rPr lang="en-US" altLang="zh-TW" sz="4000" b="1" dirty="0"/>
              <a:t>d</a:t>
            </a:r>
            <a:r>
              <a:rPr lang="en-US" altLang="zh-TW" sz="4000" b="1" dirty="0" smtClean="0"/>
              <a:t>o </a:t>
            </a:r>
            <a:r>
              <a:rPr lang="en-US" altLang="zh-TW" sz="4000" b="1" dirty="0"/>
              <a:t>f</a:t>
            </a:r>
            <a:r>
              <a:rPr lang="en-US" altLang="zh-TW" sz="4000" b="1" dirty="0" smtClean="0"/>
              <a:t>irms repurchase</a:t>
            </a:r>
            <a:r>
              <a:rPr lang="en-US" altLang="zh-TW" sz="4000" b="1" dirty="0"/>
              <a:t> </a:t>
            </a:r>
            <a:r>
              <a:rPr lang="en-US" altLang="zh-TW" sz="4000" b="1" dirty="0" smtClean="0"/>
              <a:t>stock?</a:t>
            </a: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3581400"/>
            <a:ext cx="586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sz="3200" dirty="0" err="1" smtClean="0"/>
              <a:t>Dittmar</a:t>
            </a:r>
            <a:r>
              <a:rPr lang="en-US" altLang="zh-TW" sz="3200" dirty="0" smtClean="0"/>
              <a:t>, JB 2000</a:t>
            </a:r>
            <a:endParaRPr lang="zh-TW" altLang="en-US" sz="32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0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Konan Chan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33AD-1A04-4B62-BAF8-26798CF98448}" type="slidenum">
              <a:rPr lang="zh-TW" altLang="en-US"/>
              <a:pPr/>
              <a:t>6</a:t>
            </a:fld>
            <a:endParaRPr lang="en-US" altLang="zh-TW" dirty="0"/>
          </a:p>
        </p:txBody>
      </p:sp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Disappearing </a:t>
            </a:r>
            <a:r>
              <a:rPr lang="en-US" altLang="zh-TW" dirty="0" smtClean="0"/>
              <a:t>dividends</a:t>
            </a:r>
            <a:endParaRPr lang="en-US" altLang="zh-TW" dirty="0"/>
          </a:p>
        </p:txBody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76399"/>
            <a:ext cx="8569325" cy="4632325"/>
          </a:xfrm>
        </p:spPr>
        <p:txBody>
          <a:bodyPr/>
          <a:lstStyle/>
          <a:p>
            <a:r>
              <a:rPr lang="en-US" altLang="zh-TW" dirty="0"/>
              <a:t>The decline of dividend paying after 1978 is partly due to the increasing shift of newly listed firms toward small, low profitability, and strong growth opportunity</a:t>
            </a:r>
          </a:p>
          <a:p>
            <a:r>
              <a:rPr lang="en-US" altLang="zh-TW" dirty="0"/>
              <a:t>But even control firm characteristics, firms become less likely to pay dividends</a:t>
            </a:r>
          </a:p>
          <a:p>
            <a:r>
              <a:rPr lang="en-US" altLang="zh-TW" dirty="0"/>
              <a:t>The recent surge in repurchases cannot explain the declining dividends since repurchases concentrate on dividend payers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685800" y="6297613"/>
            <a:ext cx="3200400" cy="431800"/>
          </a:xfrm>
          <a:noFill/>
        </p:spPr>
        <p:txBody>
          <a:bodyPr/>
          <a:lstStyle/>
          <a:p>
            <a:r>
              <a:rPr lang="en-US" altLang="zh-TW" dirty="0" smtClean="0"/>
              <a:t>Payout policy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94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Konan Chan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C9C4-E285-435D-82A4-0401794396D8}" type="slidenum">
              <a:rPr lang="zh-TW" altLang="en-US"/>
              <a:pPr/>
              <a:t>60</a:t>
            </a:fld>
            <a:endParaRPr lang="en-US" altLang="zh-TW" dirty="0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Dittmar (2000)</a:t>
            </a:r>
          </a:p>
        </p:txBody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46852" name="Picture 4" descr="Pages from Dittmar_2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412875"/>
            <a:ext cx="8675687" cy="3908425"/>
          </a:xfrm>
          <a:prstGeom prst="rect">
            <a:avLst/>
          </a:prstGeom>
          <a:noFill/>
        </p:spPr>
      </p:pic>
      <p:cxnSp>
        <p:nvCxnSpPr>
          <p:cNvPr id="3" name="直線接點 2"/>
          <p:cNvCxnSpPr/>
          <p:nvPr/>
        </p:nvCxnSpPr>
        <p:spPr bwMode="auto">
          <a:xfrm>
            <a:off x="2002631" y="4572000"/>
            <a:ext cx="5029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85800" y="6297613"/>
            <a:ext cx="3200400" cy="4318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1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Corporate Finance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Konan Chan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1E68C-85EB-4D4D-84A6-0F7D504E53F5}" type="slidenum">
              <a:rPr lang="zh-TW" altLang="en-US"/>
              <a:pPr/>
              <a:t>61</a:t>
            </a:fld>
            <a:endParaRPr lang="en-US" altLang="zh-TW" dirty="0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48901" name="Picture 5" descr="Pages from Pages from Dittmar_2000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0"/>
            <a:ext cx="8353425" cy="3392488"/>
          </a:xfrm>
          <a:prstGeom prst="rect">
            <a:avLst/>
          </a:prstGeom>
          <a:noFill/>
        </p:spPr>
      </p:pic>
      <p:pic>
        <p:nvPicPr>
          <p:cNvPr id="848902" name="Picture 6" descr="Pages from Pages from Dittmar_2000-2-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3386138"/>
            <a:ext cx="8353425" cy="3249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4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Konan Chan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438BD-5A3C-44DF-99D2-E8781D9C2953}" type="slidenum">
              <a:rPr lang="zh-TW" altLang="en-US"/>
              <a:pPr/>
              <a:t>62</a:t>
            </a:fld>
            <a:endParaRPr lang="en-US" altLang="zh-TW" dirty="0"/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Motivations for Repurchases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Signaling (ILV, </a:t>
            </a:r>
            <a:r>
              <a:rPr lang="en-US" altLang="zh-TW" dirty="0" smtClean="0"/>
              <a:t>JFE 1995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Free cash flow (GM, </a:t>
            </a:r>
            <a:r>
              <a:rPr lang="en-US" altLang="zh-TW" dirty="0" smtClean="0"/>
              <a:t>JF 2004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Capital structure adjustment (HOT, </a:t>
            </a:r>
            <a:r>
              <a:rPr lang="en-US" altLang="zh-TW" dirty="0" smtClean="0"/>
              <a:t>JB 2001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Substitution for cash dividends (GM, </a:t>
            </a:r>
            <a:r>
              <a:rPr lang="en-US" altLang="zh-TW" dirty="0" smtClean="0"/>
              <a:t>JF2002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Wealth transfer (MS</a:t>
            </a:r>
            <a:r>
              <a:rPr lang="en-US" altLang="zh-TW" dirty="0" smtClean="0"/>
              <a:t>, JF </a:t>
            </a:r>
            <a:r>
              <a:rPr lang="en-US" altLang="zh-TW" dirty="0"/>
              <a:t>2003)</a:t>
            </a:r>
          </a:p>
          <a:p>
            <a:r>
              <a:rPr lang="en-US" altLang="zh-TW" dirty="0"/>
              <a:t>Takeover defense (BX, </a:t>
            </a:r>
            <a:r>
              <a:rPr lang="en-US" altLang="zh-TW" dirty="0" smtClean="0"/>
              <a:t>JF 2007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Employee stock options (Kahle, </a:t>
            </a:r>
            <a:r>
              <a:rPr lang="en-US" altLang="zh-TW" dirty="0" smtClean="0"/>
              <a:t>JFE 2002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EPS increase (HJJ, </a:t>
            </a:r>
            <a:r>
              <a:rPr lang="en-US" altLang="zh-TW" dirty="0" smtClean="0"/>
              <a:t>JAE 2006</a:t>
            </a:r>
            <a:r>
              <a:rPr lang="en-US" altLang="zh-TW" dirty="0"/>
              <a:t>)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85800" y="6297613"/>
            <a:ext cx="3200400" cy="4318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7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0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0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0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Undervaluation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63</a:t>
            </a:fld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80" y="1600200"/>
            <a:ext cx="6607277" cy="4876800"/>
          </a:xfrm>
        </p:spPr>
      </p:pic>
    </p:spTree>
    <p:extLst>
      <p:ext uri="{BB962C8B-B14F-4D97-AF65-F5344CB8AC3E}">
        <p14:creationId xmlns:p14="http://schemas.microsoft.com/office/powerpoint/2010/main" val="15887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7543800" cy="2057400"/>
          </a:xfrm>
        </p:spPr>
        <p:txBody>
          <a:bodyPr/>
          <a:lstStyle/>
          <a:p>
            <a:pPr eaLnBrk="1" hangingPunct="1"/>
            <a:r>
              <a:rPr lang="en-US" altLang="zh-TW" sz="4000" b="1" dirty="0" smtClean="0"/>
              <a:t>The information content of share repurchase programs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3581400"/>
            <a:ext cx="586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3200" dirty="0" smtClean="0"/>
              <a:t>Grullon and Michaely, JF 2004</a:t>
            </a:r>
            <a:endParaRPr lang="zh-TW" altLang="en-US" sz="32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67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1143000"/>
          </a:xfrm>
        </p:spPr>
        <p:txBody>
          <a:bodyPr/>
          <a:lstStyle/>
          <a:p>
            <a:r>
              <a:rPr lang="en-US" altLang="zh-TW" sz="4000" dirty="0"/>
              <a:t>E</a:t>
            </a:r>
            <a:r>
              <a:rPr lang="en-US" altLang="zh-TW" sz="4000" dirty="0" smtClean="0"/>
              <a:t>conomic </a:t>
            </a:r>
            <a:r>
              <a:rPr lang="en-US" altLang="zh-TW" sz="4000" dirty="0"/>
              <a:t>motivations behind </a:t>
            </a:r>
            <a:r>
              <a:rPr lang="en-US" altLang="zh-TW" sz="4000" dirty="0" smtClean="0"/>
              <a:t>buyback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Two major reasons for repurchasing shares are analyzed in the </a:t>
            </a:r>
            <a:r>
              <a:rPr lang="en-US" altLang="zh-TW" sz="2400" dirty="0" smtClean="0"/>
              <a:t>theoretical literature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r>
              <a:rPr lang="en-US" altLang="zh-TW" sz="2400" dirty="0" smtClean="0"/>
              <a:t>The </a:t>
            </a:r>
            <a:r>
              <a:rPr lang="en-US" altLang="zh-TW" sz="2400" dirty="0"/>
              <a:t>first is </a:t>
            </a:r>
            <a:r>
              <a:rPr lang="en-US" altLang="zh-TW" sz="2400" dirty="0" smtClean="0"/>
              <a:t>to </a:t>
            </a:r>
            <a:r>
              <a:rPr lang="en-US" altLang="zh-TW" sz="2400" dirty="0"/>
              <a:t>signal better prospects </a:t>
            </a:r>
            <a:r>
              <a:rPr lang="en-US" altLang="zh-TW" sz="2400" dirty="0" smtClean="0"/>
              <a:t>(Signaling)</a:t>
            </a:r>
          </a:p>
          <a:p>
            <a:pPr lvl="1"/>
            <a:r>
              <a:rPr lang="en-US" altLang="zh-TW" sz="2000" dirty="0" smtClean="0"/>
              <a:t>Bhattacharya </a:t>
            </a:r>
            <a:r>
              <a:rPr lang="en-US" altLang="zh-TW" sz="2000" dirty="0"/>
              <a:t>(1979), Miller and Rock (1985</a:t>
            </a:r>
            <a:r>
              <a:rPr lang="en-US" altLang="zh-TW" sz="2000" dirty="0" smtClean="0"/>
              <a:t>), Vermaelen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(1984</a:t>
            </a:r>
            <a:r>
              <a:rPr lang="en-US" altLang="zh-TW" sz="2000" dirty="0"/>
              <a:t>)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These </a:t>
            </a:r>
            <a:r>
              <a:rPr lang="en-US" altLang="zh-TW" sz="2000" dirty="0"/>
              <a:t>papers suggest that repurchases can be used as </a:t>
            </a:r>
            <a:r>
              <a:rPr lang="en-US" altLang="zh-TW" sz="2000" dirty="0" smtClean="0"/>
              <a:t>a costly </a:t>
            </a:r>
            <a:r>
              <a:rPr lang="en-US" altLang="zh-TW" sz="2000" dirty="0"/>
              <a:t>signal about future cash </a:t>
            </a:r>
            <a:r>
              <a:rPr lang="en-US" altLang="zh-TW" sz="2000" dirty="0" smtClean="0"/>
              <a:t>flows</a:t>
            </a:r>
          </a:p>
          <a:p>
            <a:r>
              <a:rPr lang="en-US" altLang="zh-TW" sz="2400" dirty="0"/>
              <a:t>The second is to reduce free cash flows at management’s disposal. </a:t>
            </a:r>
            <a:r>
              <a:rPr lang="en-US" altLang="zh-TW" sz="2400" dirty="0" smtClean="0"/>
              <a:t>(Free cash flow)</a:t>
            </a:r>
            <a:endParaRPr lang="en-US" altLang="zh-TW" sz="2400" dirty="0"/>
          </a:p>
          <a:p>
            <a:pPr lvl="1"/>
            <a:r>
              <a:rPr lang="en-US" altLang="zh-TW" sz="2000" dirty="0" smtClean="0"/>
              <a:t>Firms repurchase </a:t>
            </a:r>
            <a:r>
              <a:rPr lang="en-US" altLang="zh-TW" sz="2000" dirty="0"/>
              <a:t>their shares to mitigate potential over-investment by management (Jensen (1986)). </a:t>
            </a:r>
            <a:endParaRPr lang="en-US" altLang="zh-TW" sz="2000" dirty="0" smtClean="0"/>
          </a:p>
          <a:p>
            <a:pPr lvl="1"/>
            <a:r>
              <a:rPr lang="en-US" altLang="zh-TW" sz="2000" dirty="0"/>
              <a:t>F</a:t>
            </a:r>
            <a:r>
              <a:rPr lang="en-US" altLang="zh-TW" sz="2000" dirty="0" smtClean="0"/>
              <a:t>irms </a:t>
            </a:r>
            <a:r>
              <a:rPr lang="en-US" altLang="zh-TW" sz="2000" dirty="0"/>
              <a:t>that have been experiencing a reduction in growth opportunities and </a:t>
            </a:r>
            <a:r>
              <a:rPr lang="en-US" altLang="zh-TW" sz="2000" dirty="0" smtClean="0"/>
              <a:t>profitability will </a:t>
            </a:r>
            <a:r>
              <a:rPr lang="en-US" altLang="zh-TW" sz="2000" dirty="0"/>
              <a:t>be more likely to </a:t>
            </a:r>
            <a:r>
              <a:rPr lang="en-US" altLang="zh-TW" sz="2000" dirty="0" smtClean="0"/>
              <a:t>repurchase</a:t>
            </a: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45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Predictions under signaling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dirty="0" smtClean="0"/>
              <a:t>Repurchase announcements should be</a:t>
            </a:r>
          </a:p>
          <a:p>
            <a:r>
              <a:rPr lang="en-US" altLang="zh-TW" sz="2800" dirty="0"/>
              <a:t>a</a:t>
            </a:r>
            <a:r>
              <a:rPr lang="en-US" altLang="zh-TW" sz="2800" dirty="0" smtClean="0"/>
              <a:t>ssociated with </a:t>
            </a:r>
            <a:r>
              <a:rPr lang="en-US" altLang="zh-TW" sz="2800" dirty="0"/>
              <a:t>positive price </a:t>
            </a:r>
            <a:r>
              <a:rPr lang="en-US" altLang="zh-TW" sz="2800" dirty="0" smtClean="0"/>
              <a:t>changes</a:t>
            </a:r>
          </a:p>
          <a:p>
            <a:pPr lvl="1"/>
            <a:r>
              <a:rPr lang="en-US" altLang="zh-TW" sz="2400" dirty="0" smtClean="0"/>
              <a:t>Prior research documents a positive market reaction</a:t>
            </a:r>
            <a:endParaRPr lang="en-US" altLang="zh-TW" sz="2400" dirty="0"/>
          </a:p>
          <a:p>
            <a:r>
              <a:rPr lang="en-US" altLang="zh-TW" sz="2800" dirty="0" smtClean="0"/>
              <a:t>followed by </a:t>
            </a:r>
            <a:r>
              <a:rPr lang="en-US" altLang="zh-TW" sz="2800" dirty="0"/>
              <a:t>positive news </a:t>
            </a:r>
            <a:r>
              <a:rPr lang="en-US" altLang="zh-TW" sz="2800" dirty="0" smtClean="0"/>
              <a:t>of profitability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Operating performance improves?</a:t>
            </a:r>
            <a:endParaRPr lang="en-US" altLang="zh-TW" sz="2800" dirty="0" smtClean="0"/>
          </a:p>
          <a:p>
            <a:r>
              <a:rPr lang="en-US" altLang="zh-TW" sz="2800" dirty="0" smtClean="0"/>
              <a:t>followed </a:t>
            </a:r>
            <a:r>
              <a:rPr lang="en-US" altLang="zh-TW" sz="2800" dirty="0"/>
              <a:t>by positive changes </a:t>
            </a:r>
            <a:r>
              <a:rPr lang="en-US" altLang="zh-TW" sz="2800" dirty="0" smtClean="0"/>
              <a:t>in the </a:t>
            </a:r>
            <a:r>
              <a:rPr lang="en-US" altLang="zh-TW" sz="2800" dirty="0"/>
              <a:t>market’s expectation about future </a:t>
            </a:r>
            <a:r>
              <a:rPr lang="en-US" altLang="zh-TW" sz="2800" dirty="0" smtClean="0"/>
              <a:t>profitability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Upward earnings forecast revisions by analysts?</a:t>
            </a:r>
            <a:endParaRPr lang="en-US" altLang="zh-TW" dirty="0"/>
          </a:p>
          <a:p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5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Predictions under free cash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676400"/>
            <a:ext cx="8305800" cy="4572000"/>
          </a:xfrm>
        </p:spPr>
        <p:txBody>
          <a:bodyPr/>
          <a:lstStyle/>
          <a:p>
            <a:r>
              <a:rPr lang="en-US" altLang="zh-TW" sz="2800" dirty="0" smtClean="0"/>
              <a:t>When a firm </a:t>
            </a:r>
            <a:r>
              <a:rPr lang="en-US" altLang="zh-TW" sz="2800" dirty="0"/>
              <a:t>slows </a:t>
            </a:r>
            <a:r>
              <a:rPr lang="en-US" altLang="zh-TW" sz="2800" dirty="0" smtClean="0"/>
              <a:t>down, its </a:t>
            </a:r>
            <a:r>
              <a:rPr lang="en-US" altLang="zh-TW" sz="2800" dirty="0"/>
              <a:t>economic profit declines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ROA would decline </a:t>
            </a:r>
          </a:p>
          <a:p>
            <a:r>
              <a:rPr lang="en-US" altLang="zh-TW" sz="2800" dirty="0" smtClean="0"/>
              <a:t>In </a:t>
            </a:r>
            <a:r>
              <a:rPr lang="en-US" altLang="zh-TW" sz="2800" dirty="0"/>
              <a:t>this phase, capital </a:t>
            </a:r>
            <a:r>
              <a:rPr lang="en-US" altLang="zh-TW" sz="2800" dirty="0" smtClean="0"/>
              <a:t>expenditures decline</a:t>
            </a:r>
            <a:r>
              <a:rPr lang="en-US" altLang="zh-TW" sz="2800" dirty="0"/>
              <a:t>, and the firm generates larger amounts of free cash flows. </a:t>
            </a:r>
            <a:endParaRPr lang="en-US" altLang="zh-TW" sz="2800" dirty="0" smtClean="0"/>
          </a:p>
          <a:p>
            <a:pPr lvl="1"/>
            <a:r>
              <a:rPr lang="en-US" altLang="zh-TW" sz="2400" dirty="0"/>
              <a:t>R</a:t>
            </a:r>
            <a:r>
              <a:rPr lang="en-US" altLang="zh-TW" sz="2400" dirty="0" smtClean="0"/>
              <a:t>eduction </a:t>
            </a:r>
            <a:r>
              <a:rPr lang="en-US" altLang="zh-TW" sz="2400" dirty="0"/>
              <a:t>in </a:t>
            </a:r>
            <a:r>
              <a:rPr lang="en-US" altLang="zh-TW" sz="2400" dirty="0" smtClean="0"/>
              <a:t>investments and cash</a:t>
            </a:r>
            <a:endParaRPr lang="en-US" altLang="zh-TW" sz="2400" dirty="0"/>
          </a:p>
          <a:p>
            <a:r>
              <a:rPr lang="en-US" altLang="zh-TW" sz="2800" dirty="0"/>
              <a:t>W</a:t>
            </a:r>
            <a:r>
              <a:rPr lang="en-US" altLang="zh-TW" sz="2800" dirty="0" smtClean="0"/>
              <a:t>hen </a:t>
            </a:r>
            <a:r>
              <a:rPr lang="en-US" altLang="zh-TW" sz="2800" dirty="0"/>
              <a:t>a firm has fewer options to grow and </a:t>
            </a:r>
            <a:r>
              <a:rPr lang="en-US" altLang="zh-TW" sz="2800" dirty="0" smtClean="0"/>
              <a:t>assets in </a:t>
            </a:r>
            <a:r>
              <a:rPr lang="en-US" altLang="zh-TW" sz="2800" dirty="0"/>
              <a:t>place play a bigger role in determining its value, the firm’s systematic </a:t>
            </a:r>
            <a:r>
              <a:rPr lang="en-US" altLang="zh-TW" sz="2800" dirty="0" smtClean="0"/>
              <a:t>risk declines</a:t>
            </a:r>
            <a:r>
              <a:rPr lang="en-US" altLang="zh-TW" sz="2800" dirty="0"/>
              <a:t>. </a:t>
            </a:r>
          </a:p>
          <a:p>
            <a:pPr lvl="1"/>
            <a:r>
              <a:rPr lang="en-US" altLang="zh-TW" sz="2400" dirty="0" smtClean="0"/>
              <a:t>Lower systematic risk and lower cost of capital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97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 support for signaling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We find no evidence that repurchasing firms experience </a:t>
            </a:r>
            <a:r>
              <a:rPr lang="en-US" altLang="zh-TW" sz="2400" dirty="0" smtClean="0"/>
              <a:t>an improvement </a:t>
            </a:r>
            <a:r>
              <a:rPr lang="en-US" altLang="zh-TW" sz="2400" dirty="0"/>
              <a:t>in future profitability relative to their peer firms. In fact, </a:t>
            </a:r>
            <a:r>
              <a:rPr lang="en-US" altLang="zh-TW" sz="2400" dirty="0" smtClean="0"/>
              <a:t>some of </a:t>
            </a:r>
            <a:r>
              <a:rPr lang="en-US" altLang="zh-TW" sz="2400" dirty="0"/>
              <a:t>the performance measures indicate that repurchasing firms </a:t>
            </a:r>
            <a:r>
              <a:rPr lang="en-US" altLang="zh-TW" sz="2400" dirty="0" smtClean="0"/>
              <a:t>underperform their </a:t>
            </a:r>
            <a:r>
              <a:rPr lang="en-US" altLang="zh-TW" sz="2400" dirty="0"/>
              <a:t>peers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We </a:t>
            </a:r>
            <a:r>
              <a:rPr lang="en-US" altLang="zh-TW" sz="2400" dirty="0"/>
              <a:t>also find that analysts revise their expectations downward </a:t>
            </a:r>
            <a:r>
              <a:rPr lang="en-US" altLang="zh-TW" sz="2400" dirty="0" smtClean="0"/>
              <a:t>after the </a:t>
            </a:r>
            <a:r>
              <a:rPr lang="en-US" altLang="zh-TW" sz="2400" dirty="0"/>
              <a:t>announcement of a share repurchase program.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54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 for free cash flow 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R</a:t>
            </a:r>
            <a:r>
              <a:rPr lang="en-US" altLang="zh-TW" sz="2400" dirty="0" smtClean="0"/>
              <a:t>epurchasing </a:t>
            </a:r>
            <a:r>
              <a:rPr lang="en-US" altLang="zh-TW" sz="2400" dirty="0"/>
              <a:t>firms reduce their current level of </a:t>
            </a:r>
            <a:r>
              <a:rPr lang="en-US" altLang="zh-TW" sz="2400" dirty="0" smtClean="0"/>
              <a:t>capital expenditures </a:t>
            </a:r>
            <a:r>
              <a:rPr lang="en-US" altLang="zh-TW" sz="2400" dirty="0"/>
              <a:t>and research and development (R&amp;D) expenses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T</a:t>
            </a:r>
            <a:r>
              <a:rPr lang="en-US" altLang="zh-TW" sz="2400" dirty="0" smtClean="0"/>
              <a:t>he </a:t>
            </a:r>
            <a:r>
              <a:rPr lang="en-US" altLang="zh-TW" sz="2400" dirty="0"/>
              <a:t>level of cash reserves on their balance sheets significantly </a:t>
            </a:r>
            <a:r>
              <a:rPr lang="en-US" altLang="zh-TW" sz="2400" dirty="0" smtClean="0"/>
              <a:t>declines. </a:t>
            </a:r>
          </a:p>
          <a:p>
            <a:r>
              <a:rPr lang="en-US" altLang="zh-TW" sz="2400" dirty="0" smtClean="0"/>
              <a:t>Finally</a:t>
            </a:r>
            <a:r>
              <a:rPr lang="en-US" altLang="zh-TW" sz="2400" dirty="0"/>
              <a:t>, we find that the market reaction to share repurchase announcements </a:t>
            </a:r>
            <a:r>
              <a:rPr lang="en-US" altLang="zh-TW" sz="2400" dirty="0" smtClean="0"/>
              <a:t>is stronger </a:t>
            </a:r>
            <a:r>
              <a:rPr lang="en-US" altLang="zh-TW" sz="2400" dirty="0"/>
              <a:t>among those firms that are more likely to overinvest. </a:t>
            </a:r>
            <a:endParaRPr lang="en-US" altLang="zh-TW" sz="2400" dirty="0" smtClean="0"/>
          </a:p>
          <a:p>
            <a:r>
              <a:rPr lang="en-US" altLang="zh-TW" sz="2400" dirty="0" smtClean="0"/>
              <a:t>These findings, combined </a:t>
            </a:r>
            <a:r>
              <a:rPr lang="en-US" altLang="zh-TW" sz="2400" dirty="0"/>
              <a:t>with the evidence on profitability, indicate </a:t>
            </a:r>
            <a:r>
              <a:rPr lang="en-US" altLang="zh-TW" sz="2400" dirty="0" smtClean="0"/>
              <a:t>that firms </a:t>
            </a:r>
            <a:r>
              <a:rPr lang="en-US" altLang="zh-TW" sz="2400" dirty="0"/>
              <a:t>increase their cash payouts in response to </a:t>
            </a:r>
            <a:r>
              <a:rPr lang="en-US" altLang="zh-TW" sz="2400" dirty="0" smtClean="0"/>
              <a:t>a deterioration </a:t>
            </a:r>
            <a:r>
              <a:rPr lang="en-US" altLang="zh-TW" sz="2400" dirty="0"/>
              <a:t>in their investment opportunity set.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69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73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Declining dividends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49400"/>
            <a:ext cx="5638800" cy="46990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257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Repurchase sample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1"/>
            <a:ext cx="7295497" cy="474029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70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5562600" y="6096000"/>
            <a:ext cx="2765648" cy="21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5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Detect abnormal earnings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To </a:t>
            </a:r>
            <a:r>
              <a:rPr lang="en-US" altLang="zh-TW" sz="2400" dirty="0"/>
              <a:t>examine the </a:t>
            </a:r>
            <a:r>
              <a:rPr lang="en-US" altLang="zh-TW" sz="2400" dirty="0" smtClean="0"/>
              <a:t>post-event </a:t>
            </a:r>
            <a:r>
              <a:rPr lang="en-US" altLang="zh-TW" sz="2400" dirty="0"/>
              <a:t>performance of repurchasing firms relative to </a:t>
            </a:r>
            <a:r>
              <a:rPr lang="en-US" altLang="zh-TW" sz="2400" dirty="0" smtClean="0"/>
              <a:t>their pre-event </a:t>
            </a:r>
            <a:r>
              <a:rPr lang="en-US" altLang="zh-TW" sz="2400" dirty="0"/>
              <a:t>performance</a:t>
            </a:r>
            <a:r>
              <a:rPr lang="en-US" altLang="zh-TW" sz="2400" dirty="0" smtClean="0"/>
              <a:t>, we </a:t>
            </a:r>
            <a:r>
              <a:rPr lang="en-US" altLang="zh-TW" sz="2400" dirty="0"/>
              <a:t>examine the changes in operating performance. </a:t>
            </a:r>
            <a:endParaRPr lang="en-US" altLang="zh-TW" sz="2400" dirty="0" smtClean="0"/>
          </a:p>
          <a:p>
            <a:r>
              <a:rPr lang="en-US" altLang="zh-TW" sz="2400" dirty="0" smtClean="0"/>
              <a:t>Barber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and </a:t>
            </a:r>
            <a:r>
              <a:rPr lang="en-US" altLang="zh-TW" sz="2400" dirty="0"/>
              <a:t>Lyon (1996) recommend the use of changes instead of levels </a:t>
            </a:r>
            <a:r>
              <a:rPr lang="en-US" altLang="zh-TW" sz="2400" dirty="0" smtClean="0"/>
              <a:t>because </a:t>
            </a:r>
            <a:r>
              <a:rPr lang="en-US" altLang="zh-TW" sz="2400" dirty="0"/>
              <a:t>the test statistics based </a:t>
            </a:r>
            <a:r>
              <a:rPr lang="en-US" altLang="zh-TW" sz="2400" dirty="0" smtClean="0"/>
              <a:t>on changes </a:t>
            </a:r>
            <a:r>
              <a:rPr lang="en-US" altLang="zh-TW" sz="2400" dirty="0"/>
              <a:t>are more powerful than those based on levels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Lie (2001) shows that </a:t>
            </a:r>
            <a:r>
              <a:rPr lang="en-US" altLang="zh-TW" sz="2400" dirty="0" smtClean="0"/>
              <a:t>the performance-adjusted benchmark </a:t>
            </a:r>
            <a:r>
              <a:rPr lang="en-US" altLang="zh-TW" sz="2400" dirty="0"/>
              <a:t>yields more powerful test statistics than do other </a:t>
            </a:r>
            <a:r>
              <a:rPr lang="en-US" altLang="zh-TW" sz="2400" dirty="0" smtClean="0"/>
              <a:t>benchmarks</a:t>
            </a:r>
          </a:p>
          <a:p>
            <a:r>
              <a:rPr lang="en-US" altLang="zh-TW" sz="2400" dirty="0" smtClean="0"/>
              <a:t>Matching firms are selected by minimizing the following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71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238750"/>
            <a:ext cx="7315200" cy="1371600"/>
          </a:xfrm>
          <a:prstGeom prst="rect">
            <a:avLst/>
          </a:prstGeom>
        </p:spPr>
      </p:pic>
      <p:sp>
        <p:nvSpPr>
          <p:cNvPr id="9" name="投影片編號版面配置區 5"/>
          <p:cNvSpPr txBox="1">
            <a:spLocks/>
          </p:cNvSpPr>
          <p:nvPr/>
        </p:nvSpPr>
        <p:spPr bwMode="auto">
          <a:xfrm>
            <a:off x="6588000" y="6264000"/>
            <a:ext cx="21939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87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Operating performance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687"/>
            <a:ext cx="8503309" cy="443831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72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577752" y="2880000"/>
            <a:ext cx="7315200" cy="21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99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Larger buybacks do not have better performance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9144000" cy="233024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73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8" y="1937656"/>
            <a:ext cx="8086538" cy="1415144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 bwMode="auto">
          <a:xfrm>
            <a:off x="2133600" y="3733800"/>
            <a:ext cx="762000" cy="24384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25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Analysts</a:t>
            </a:r>
            <a:r>
              <a:rPr lang="en-US" altLang="zh-TW" dirty="0"/>
              <a:t>’ </a:t>
            </a:r>
            <a:r>
              <a:rPr lang="en-US" altLang="zh-TW" dirty="0" smtClean="0"/>
              <a:t>Forecast Revisions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44" y="1600200"/>
            <a:ext cx="5818910" cy="48006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74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3810000" y="4114800"/>
            <a:ext cx="762000" cy="228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6781800" y="4124325"/>
            <a:ext cx="762000" cy="228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45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Reject the signaling 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Overall</a:t>
            </a:r>
            <a:r>
              <a:rPr lang="en-US" altLang="zh-TW" sz="2800" dirty="0"/>
              <a:t>, the results in </a:t>
            </a:r>
            <a:r>
              <a:rPr lang="en-US" altLang="zh-TW" sz="2800" dirty="0" smtClean="0"/>
              <a:t>operating performance </a:t>
            </a:r>
            <a:r>
              <a:rPr lang="en-US" altLang="zh-TW" sz="2800" dirty="0"/>
              <a:t>do not support the idea </a:t>
            </a:r>
            <a:r>
              <a:rPr lang="en-US" altLang="zh-TW" sz="2800" dirty="0" smtClean="0"/>
              <a:t>that share </a:t>
            </a:r>
            <a:r>
              <a:rPr lang="en-US" altLang="zh-TW" sz="2800" dirty="0"/>
              <a:t>repurchases are followed by improvements in profitability or </a:t>
            </a:r>
            <a:r>
              <a:rPr lang="en-US" altLang="zh-TW" sz="2800" dirty="0" smtClean="0"/>
              <a:t>operating performance</a:t>
            </a:r>
            <a:r>
              <a:rPr lang="en-US" altLang="zh-TW" sz="2800" dirty="0"/>
              <a:t>. </a:t>
            </a:r>
            <a:endParaRPr lang="en-US" altLang="zh-TW" sz="2800" dirty="0" smtClean="0"/>
          </a:p>
          <a:p>
            <a:r>
              <a:rPr lang="en-US" altLang="zh-TW" sz="2800" dirty="0" smtClean="0"/>
              <a:t>Nor </a:t>
            </a:r>
            <a:r>
              <a:rPr lang="en-US" altLang="zh-TW" sz="2800" dirty="0"/>
              <a:t>does the evidence suggest that the market revises its </a:t>
            </a:r>
            <a:r>
              <a:rPr lang="en-US" altLang="zh-TW" sz="2800" dirty="0" smtClean="0"/>
              <a:t>expectation of </a:t>
            </a:r>
            <a:r>
              <a:rPr lang="en-US" altLang="zh-TW" sz="2800" dirty="0"/>
              <a:t>earnings upward following repurchase </a:t>
            </a:r>
            <a:r>
              <a:rPr lang="en-US" altLang="zh-TW" sz="2800" dirty="0" smtClean="0"/>
              <a:t>announcements.</a:t>
            </a:r>
            <a:endParaRPr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6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Changes in Capital Expenditures, R&amp;D, and Cash Reserves</a:t>
            </a:r>
            <a:endParaRPr lang="zh-TW" altLang="en-US" sz="4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8191500" cy="32766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76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577752" y="3429000"/>
            <a:ext cx="7315200" cy="21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577752" y="4584600"/>
            <a:ext cx="7315200" cy="216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Reduction in investment and cash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R</a:t>
            </a:r>
            <a:r>
              <a:rPr lang="en-US" altLang="zh-TW" sz="2400" dirty="0" smtClean="0"/>
              <a:t>epurchasing </a:t>
            </a:r>
            <a:r>
              <a:rPr lang="en-US" altLang="zh-TW" sz="2400" dirty="0"/>
              <a:t>firms reduce </a:t>
            </a:r>
            <a:r>
              <a:rPr lang="en-US" altLang="zh-TW" sz="2400" dirty="0" smtClean="0"/>
              <a:t>their capital expenditures and </a:t>
            </a:r>
            <a:r>
              <a:rPr lang="en-US" altLang="zh-TW" sz="2400" dirty="0"/>
              <a:t>R&amp;D during the year of the event (−1 to 0) and the 3 years </a:t>
            </a:r>
            <a:r>
              <a:rPr lang="en-US" altLang="zh-TW" sz="2400" dirty="0" smtClean="0"/>
              <a:t>after the </a:t>
            </a:r>
            <a:r>
              <a:rPr lang="en-US" altLang="zh-TW" sz="2400" dirty="0"/>
              <a:t>event (0 to </a:t>
            </a:r>
            <a:r>
              <a:rPr lang="en-US" altLang="zh-TW" sz="2400" dirty="0" smtClean="0"/>
              <a:t>3)</a:t>
            </a:r>
          </a:p>
          <a:p>
            <a:r>
              <a:rPr lang="en-US" altLang="zh-TW" sz="2400" dirty="0" smtClean="0"/>
              <a:t>Repurchasing </a:t>
            </a:r>
            <a:r>
              <a:rPr lang="en-US" altLang="zh-TW" sz="2400" dirty="0"/>
              <a:t>firms significantly reduce their cash reserves </a:t>
            </a:r>
            <a:r>
              <a:rPr lang="en-US" altLang="zh-TW" sz="2400" dirty="0" smtClean="0"/>
              <a:t>following </a:t>
            </a:r>
            <a:r>
              <a:rPr lang="en-US" altLang="zh-TW" sz="2400" dirty="0"/>
              <a:t>these announcements, supporting </a:t>
            </a:r>
            <a:r>
              <a:rPr lang="en-US" altLang="zh-TW" sz="2400" dirty="0" smtClean="0"/>
              <a:t>that repurchasing firms </a:t>
            </a:r>
            <a:r>
              <a:rPr lang="en-US" altLang="zh-TW" sz="2400" dirty="0"/>
              <a:t>face a shrinking investment opportunity </a:t>
            </a:r>
            <a:r>
              <a:rPr lang="en-US" altLang="zh-TW" sz="2400" dirty="0" smtClean="0"/>
              <a:t>set</a:t>
            </a:r>
          </a:p>
          <a:p>
            <a:r>
              <a:rPr lang="en-US" altLang="zh-TW" sz="2400" dirty="0" smtClean="0"/>
              <a:t>These results are consistent with notion that these </a:t>
            </a:r>
            <a:r>
              <a:rPr lang="en-US" altLang="zh-TW" sz="2400" dirty="0"/>
              <a:t>firms have been experiencing a contraction in their investment opportunity </a:t>
            </a:r>
            <a:r>
              <a:rPr lang="en-US" altLang="zh-TW" sz="2400" dirty="0" smtClean="0"/>
              <a:t>set and </a:t>
            </a:r>
            <a:r>
              <a:rPr lang="en-US" altLang="zh-TW" sz="2400" dirty="0"/>
              <a:t>firms repurchase shares </a:t>
            </a:r>
            <a:r>
              <a:rPr lang="en-US" altLang="zh-TW" sz="2400" dirty="0" smtClean="0"/>
              <a:t>to reduce </a:t>
            </a:r>
            <a:r>
              <a:rPr lang="en-US" altLang="zh-TW" sz="2400" dirty="0"/>
              <a:t>excess cash.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92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Change in systematic risk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78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600200"/>
            <a:ext cx="666593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7" y="3276600"/>
            <a:ext cx="6154615" cy="32004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79</a:t>
            </a:fld>
            <a:endParaRPr lang="en-US" altLang="zh-TW" dirty="0"/>
          </a:p>
        </p:txBody>
      </p:sp>
      <p:pic>
        <p:nvPicPr>
          <p:cNvPr id="7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152400"/>
            <a:ext cx="6315870" cy="322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5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Percent of firms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8244173" cy="44958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04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9525"/>
            <a:ext cx="6183379" cy="677227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80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3657600" y="4343400"/>
            <a:ext cx="4800600" cy="381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3686175" y="5867400"/>
            <a:ext cx="4800600" cy="3048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33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Market reactions to </a:t>
            </a:r>
            <a:br>
              <a:rPr lang="en-US" altLang="zh-TW" sz="4000" dirty="0" smtClean="0"/>
            </a:br>
            <a:r>
              <a:rPr lang="en-US" altLang="zh-TW" sz="4000" dirty="0" smtClean="0"/>
              <a:t>changes in profitability and risk</a:t>
            </a:r>
            <a:endParaRPr lang="zh-TW" altLang="en-US" sz="4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524000"/>
            <a:ext cx="7000875" cy="4800600"/>
          </a:xfr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81</a:t>
            </a:fld>
            <a:endParaRPr lang="en-US" altLang="zh-TW" dirty="0"/>
          </a:p>
        </p:txBody>
      </p:sp>
      <p:sp>
        <p:nvSpPr>
          <p:cNvPr id="9" name="圓角矩形 8"/>
          <p:cNvSpPr/>
          <p:nvPr/>
        </p:nvSpPr>
        <p:spPr bwMode="auto">
          <a:xfrm>
            <a:off x="1219200" y="3352800"/>
            <a:ext cx="7010400" cy="381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1219200" y="5220000"/>
            <a:ext cx="4419600" cy="432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33600" y="4635225"/>
            <a:ext cx="22860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These firms are more likely to overinvest</a:t>
            </a:r>
            <a:endParaRPr lang="zh-TW" altLang="en-US" sz="1600" dirty="0"/>
          </a:p>
        </p:txBody>
      </p:sp>
      <p:sp>
        <p:nvSpPr>
          <p:cNvPr id="1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85800" y="6297613"/>
            <a:ext cx="3200400" cy="4318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351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Impact of </a:t>
            </a:r>
            <a:r>
              <a:rPr lang="en-US" altLang="zh-TW" sz="4000" dirty="0" smtClean="0"/>
              <a:t>changes </a:t>
            </a:r>
            <a:r>
              <a:rPr lang="en-US" altLang="zh-TW" sz="4000" dirty="0"/>
              <a:t>in i</a:t>
            </a:r>
            <a:r>
              <a:rPr lang="en-US" altLang="zh-TW" sz="4000" dirty="0" smtClean="0"/>
              <a:t>nvestments </a:t>
            </a:r>
            <a:r>
              <a:rPr lang="en-US" altLang="zh-TW" sz="4000" dirty="0"/>
              <a:t>on </a:t>
            </a:r>
            <a:r>
              <a:rPr lang="en-US" altLang="zh-TW" sz="4000" dirty="0" smtClean="0"/>
              <a:t>cost </a:t>
            </a:r>
            <a:r>
              <a:rPr lang="en-US" altLang="zh-TW" sz="4000" dirty="0"/>
              <a:t>of </a:t>
            </a:r>
            <a:r>
              <a:rPr lang="en-US" altLang="zh-TW" sz="4000" dirty="0" smtClean="0"/>
              <a:t>capital</a:t>
            </a:r>
            <a:endParaRPr lang="zh-TW" altLang="en-US" sz="4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481060" cy="40386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82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533400" y="2590800"/>
            <a:ext cx="8229600" cy="4572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98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Conclusion: GM (2004)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We test </a:t>
            </a:r>
            <a:r>
              <a:rPr lang="en-US" altLang="zh-TW" sz="2400" dirty="0"/>
              <a:t>whether the </a:t>
            </a:r>
            <a:r>
              <a:rPr lang="en-US" altLang="zh-TW" sz="2400" dirty="0" smtClean="0"/>
              <a:t>information content </a:t>
            </a:r>
            <a:r>
              <a:rPr lang="en-US" altLang="zh-TW" sz="2400" dirty="0"/>
              <a:t>of repurchases is about growth in future earnings (and other </a:t>
            </a:r>
            <a:r>
              <a:rPr lang="en-US" altLang="zh-TW" sz="2400" dirty="0" smtClean="0"/>
              <a:t>profitability measures</a:t>
            </a:r>
            <a:r>
              <a:rPr lang="en-US" altLang="zh-TW" sz="2400" dirty="0"/>
              <a:t>), or whether it is related to a reduction in agency </a:t>
            </a:r>
            <a:r>
              <a:rPr lang="en-US" altLang="zh-TW" sz="2400" dirty="0" smtClean="0"/>
              <a:t>conflicts</a:t>
            </a:r>
          </a:p>
          <a:p>
            <a:r>
              <a:rPr lang="en-US" altLang="zh-TW" sz="2400" dirty="0" smtClean="0"/>
              <a:t>We cannot </a:t>
            </a:r>
            <a:r>
              <a:rPr lang="en-US" altLang="zh-TW" sz="2400" dirty="0"/>
              <a:t>find any evidence that repurchasing firms experience a growth in profitability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Our evidence suggests that the reduction in free cash flows and </a:t>
            </a:r>
            <a:r>
              <a:rPr lang="en-US" altLang="zh-TW" sz="2400" dirty="0" smtClean="0"/>
              <a:t>systematic risk </a:t>
            </a:r>
            <a:r>
              <a:rPr lang="en-US" altLang="zh-TW" sz="2400" dirty="0"/>
              <a:t>are sources of the positive market reaction to the repurchase </a:t>
            </a:r>
            <a:r>
              <a:rPr lang="en-US" altLang="zh-TW" sz="2400" dirty="0" smtClean="0"/>
              <a:t>announcement. </a:t>
            </a:r>
          </a:p>
          <a:p>
            <a:r>
              <a:rPr lang="en-US" altLang="zh-TW" sz="2400" dirty="0" smtClean="0"/>
              <a:t>We </a:t>
            </a:r>
            <a:r>
              <a:rPr lang="en-US" altLang="zh-TW" sz="2400" dirty="0"/>
              <a:t>also find that the market reaction to share repurchase </a:t>
            </a:r>
            <a:r>
              <a:rPr lang="en-US" altLang="zh-TW" sz="2400" dirty="0" smtClean="0"/>
              <a:t>announcements is </a:t>
            </a:r>
            <a:r>
              <a:rPr lang="en-US" altLang="zh-TW" sz="2400" dirty="0"/>
              <a:t>stronger among those firms that are more likely to overinvest.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00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Conclusion: GM (2004)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Overall, when we combine our results with the evidence concerning </a:t>
            </a:r>
            <a:r>
              <a:rPr lang="en-US" altLang="zh-TW" sz="2400" dirty="0" smtClean="0"/>
              <a:t>dividend increasing firms</a:t>
            </a:r>
            <a:r>
              <a:rPr lang="en-US" altLang="zh-TW" sz="2400" dirty="0"/>
              <a:t>, it appears that repurchases and dividends are motivated </a:t>
            </a:r>
            <a:r>
              <a:rPr lang="en-US" altLang="zh-TW" sz="2400" dirty="0" smtClean="0"/>
              <a:t>by similar </a:t>
            </a:r>
            <a:r>
              <a:rPr lang="en-US" altLang="zh-TW" sz="2400" dirty="0"/>
              <a:t>factors. </a:t>
            </a:r>
            <a:endParaRPr lang="en-US" altLang="zh-TW" sz="2400" dirty="0" smtClean="0"/>
          </a:p>
          <a:p>
            <a:r>
              <a:rPr lang="en-US" altLang="zh-TW" sz="2400" dirty="0" smtClean="0"/>
              <a:t>When </a:t>
            </a:r>
            <a:r>
              <a:rPr lang="en-US" altLang="zh-TW" sz="2400" dirty="0"/>
              <a:t>future investment opportunities are contracting, an </a:t>
            </a:r>
            <a:r>
              <a:rPr lang="en-US" altLang="zh-TW" sz="2400" dirty="0" smtClean="0"/>
              <a:t>increase in </a:t>
            </a:r>
            <a:r>
              <a:rPr lang="en-US" altLang="zh-TW" sz="2400" dirty="0"/>
              <a:t>cash payouts conveys important information about management </a:t>
            </a:r>
            <a:r>
              <a:rPr lang="en-US" altLang="zh-TW" sz="2400" dirty="0" smtClean="0"/>
              <a:t>commitment to </a:t>
            </a:r>
            <a:r>
              <a:rPr lang="en-US" altLang="zh-TW" sz="2400" dirty="0"/>
              <a:t>reduce the agency costs of free cash flow when those costs are </a:t>
            </a:r>
            <a:r>
              <a:rPr lang="en-US" altLang="zh-TW" sz="2400" dirty="0" smtClean="0"/>
              <a:t>potentially more </a:t>
            </a:r>
            <a:r>
              <a:rPr lang="en-US" altLang="zh-TW" sz="2400" dirty="0"/>
              <a:t>pronounced. </a:t>
            </a:r>
            <a:endParaRPr lang="en-US" altLang="zh-TW" sz="2400" dirty="0" smtClean="0"/>
          </a:p>
          <a:p>
            <a:r>
              <a:rPr lang="en-US" altLang="zh-TW" sz="2400" dirty="0" smtClean="0"/>
              <a:t>An </a:t>
            </a:r>
            <a:r>
              <a:rPr lang="en-US" altLang="zh-TW" sz="2400" dirty="0"/>
              <a:t>increase in cash payouts also conveys </a:t>
            </a:r>
            <a:r>
              <a:rPr lang="en-US" altLang="zh-TW" sz="2400" dirty="0" smtClean="0"/>
              <a:t>information about </a:t>
            </a:r>
            <a:r>
              <a:rPr lang="en-US" altLang="zh-TW" sz="2400" dirty="0"/>
              <a:t>changes in the risk profile and the cost of capital of the firm.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04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7543800" cy="2057400"/>
          </a:xfrm>
        </p:spPr>
        <p:txBody>
          <a:bodyPr/>
          <a:lstStyle/>
          <a:p>
            <a:pPr eaLnBrk="1" hangingPunct="1"/>
            <a:r>
              <a:rPr lang="en-US" altLang="zh-TW" sz="4000" b="1" dirty="0" smtClean="0"/>
              <a:t>EPS increase in repurchases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endParaRPr lang="en-US" altLang="zh-TW" b="1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28800" y="3581400"/>
            <a:ext cx="6248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2800" dirty="0" err="1" smtClean="0"/>
              <a:t>Hribar</a:t>
            </a:r>
            <a:r>
              <a:rPr lang="en-US" altLang="zh-TW" sz="2800" dirty="0" smtClean="0"/>
              <a:t>, Jenkins, and Johnson, JAE 2006</a:t>
            </a:r>
          </a:p>
          <a:p>
            <a:r>
              <a:rPr lang="en-US" altLang="zh-TW" sz="2800" dirty="0" smtClean="0"/>
              <a:t>Almeida, </a:t>
            </a:r>
            <a:r>
              <a:rPr lang="en-US" altLang="zh-TW" sz="2800" dirty="0" err="1" smtClean="0"/>
              <a:t>Fos</a:t>
            </a:r>
            <a:r>
              <a:rPr lang="en-US" altLang="zh-TW" sz="2800" dirty="0" smtClean="0"/>
              <a:t>, and </a:t>
            </a:r>
            <a:r>
              <a:rPr lang="en-US" altLang="zh-TW" sz="2800" dirty="0" err="1" smtClean="0"/>
              <a:t>Kronlund</a:t>
            </a:r>
            <a:r>
              <a:rPr lang="en-US" altLang="zh-TW" sz="2800" dirty="0" smtClean="0"/>
              <a:t>, JFE 2016</a:t>
            </a:r>
            <a:endParaRPr lang="zh-TW" altLang="en-US" sz="2800" dirty="0" smtClean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w"/>
            </a:pPr>
            <a:endParaRPr lang="en-US" altLang="zh-TW" sz="3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9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Factors of repurchase decisions</a:t>
            </a:r>
            <a:endParaRPr lang="zh-TW" altLang="en-US" sz="40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" y="1219200"/>
            <a:ext cx="9031185" cy="52578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86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12814" y="3429000"/>
            <a:ext cx="7430986" cy="228601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43000" y="6131719"/>
            <a:ext cx="6842125" cy="314325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1400" dirty="0" err="1" smtClean="0">
                <a:latin typeface="Tahoma" pitchFamily="34" charset="0"/>
              </a:rPr>
              <a:t>Brav</a:t>
            </a:r>
            <a:r>
              <a:rPr kumimoji="0" lang="en-US" altLang="zh-TW" sz="1400" dirty="0" smtClean="0">
                <a:latin typeface="Tahoma" pitchFamily="34" charset="0"/>
              </a:rPr>
              <a:t>, Graham, and Harvey </a:t>
            </a:r>
            <a:r>
              <a:rPr kumimoji="0" lang="en-US" altLang="zh-TW" sz="1400" dirty="0">
                <a:latin typeface="Tahoma" pitchFamily="34" charset="0"/>
              </a:rPr>
              <a:t>(</a:t>
            </a:r>
            <a:r>
              <a:rPr kumimoji="0" lang="en-US" altLang="zh-TW" sz="1400" dirty="0" smtClean="0">
                <a:latin typeface="Tahoma" pitchFamily="34" charset="0"/>
              </a:rPr>
              <a:t>2005) </a:t>
            </a:r>
            <a:r>
              <a:rPr kumimoji="0" lang="en-US" altLang="zh-TW" sz="1400" dirty="0">
                <a:latin typeface="Tahoma" pitchFamily="34" charset="0"/>
              </a:rPr>
              <a:t>Journal </a:t>
            </a:r>
            <a:r>
              <a:rPr kumimoji="0" lang="en-US" altLang="zh-TW" sz="1400" dirty="0" smtClean="0">
                <a:latin typeface="Tahoma" pitchFamily="34" charset="0"/>
              </a:rPr>
              <a:t>of Financial Economics</a:t>
            </a:r>
            <a:endParaRPr kumimoji="0" lang="en-US" altLang="zh-TW" sz="14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Stock repurchases as an earnings </a:t>
            </a:r>
            <a:r>
              <a:rPr lang="en-US" altLang="zh-TW" sz="4000" dirty="0" smtClean="0"/>
              <a:t>management device (HJJ 2006)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disproportionately large number of accretive stock repurchases </a:t>
            </a:r>
            <a:r>
              <a:rPr lang="en-US" altLang="zh-TW" sz="2400" dirty="0" smtClean="0"/>
              <a:t>(i.e., EPS increase) among firms </a:t>
            </a:r>
            <a:r>
              <a:rPr lang="en-US" altLang="zh-TW" sz="2400" dirty="0"/>
              <a:t>that would have missed analysts’ forecasts without the repurchase. </a:t>
            </a:r>
            <a:endParaRPr lang="en-US" altLang="zh-TW" sz="2400" dirty="0" smtClean="0"/>
          </a:p>
          <a:p>
            <a:r>
              <a:rPr lang="en-US" altLang="zh-TW" sz="2400" dirty="0" smtClean="0"/>
              <a:t>The </a:t>
            </a:r>
            <a:r>
              <a:rPr lang="en-US" altLang="zh-TW" sz="2400" dirty="0"/>
              <a:t>repurchase-induced component of earnings surprises appears to be discounted by the market, and this discount is larger when the repurchase seems motivated by EPS </a:t>
            </a:r>
            <a:r>
              <a:rPr lang="en-US" altLang="zh-TW" sz="2400" dirty="0" smtClean="0"/>
              <a:t>management, although </a:t>
            </a:r>
            <a:r>
              <a:rPr lang="en-US" altLang="zh-TW" sz="2400" dirty="0"/>
              <a:t>using the repurchase to avoid missing analyst forecasts appears to mitigate some of </a:t>
            </a:r>
            <a:r>
              <a:rPr lang="en-US" altLang="zh-TW" sz="2400" dirty="0" smtClean="0"/>
              <a:t>the negative </a:t>
            </a:r>
            <a:r>
              <a:rPr lang="en-US" altLang="zh-TW" sz="2400" dirty="0"/>
              <a:t>stock price response.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36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irms miss earnings target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1676400"/>
            <a:ext cx="8458200" cy="762000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en-US" altLang="zh-TW" sz="2400" dirty="0" smtClean="0"/>
              <a:t>ccretive </a:t>
            </a:r>
            <a:r>
              <a:rPr lang="en-US" altLang="zh-TW" sz="2400" dirty="0"/>
              <a:t>repurchases </a:t>
            </a:r>
            <a:r>
              <a:rPr lang="en-US" altLang="zh-TW" sz="2400" dirty="0" smtClean="0"/>
              <a:t>are </a:t>
            </a:r>
            <a:r>
              <a:rPr lang="en-US" altLang="zh-TW" sz="2400" dirty="0"/>
              <a:t>disproportionately high for firms with </a:t>
            </a:r>
            <a:r>
              <a:rPr lang="en-US" altLang="zh-TW" sz="2400" dirty="0" smtClean="0"/>
              <a:t>small negative </a:t>
            </a:r>
            <a:r>
              <a:rPr lang="en-US" altLang="zh-TW" sz="2400" dirty="0"/>
              <a:t>pre-repurchase quarterly EPS forecast errors</a:t>
            </a:r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88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0" y="2514601"/>
            <a:ext cx="6862648" cy="396240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 bwMode="auto">
          <a:xfrm>
            <a:off x="4705350" y="2868611"/>
            <a:ext cx="762000" cy="3608389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56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35" y="3200400"/>
            <a:ext cx="2356665" cy="24465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/>
              <a:t>I</a:t>
            </a:r>
            <a:r>
              <a:rPr lang="en-US" altLang="zh-TW" sz="2400" dirty="0" smtClean="0"/>
              <a:t>nvestors discount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repurchase-induced </a:t>
            </a:r>
            <a:r>
              <a:rPr lang="en-US" altLang="zh-TW" sz="2400" dirty="0"/>
              <a:t>EPS increases when evaluating firms’ quarterly earnings </a:t>
            </a:r>
            <a:r>
              <a:rPr lang="en-US" altLang="zh-TW" sz="2400" dirty="0" smtClean="0"/>
              <a:t>results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89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72" y="155956"/>
            <a:ext cx="6932128" cy="6573457"/>
          </a:xfrm>
          <a:prstGeom prst="rect">
            <a:avLst/>
          </a:prstGeom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圓角矩形 9"/>
          <p:cNvSpPr/>
          <p:nvPr/>
        </p:nvSpPr>
        <p:spPr bwMode="auto">
          <a:xfrm>
            <a:off x="1954150" y="3692144"/>
            <a:ext cx="7010400" cy="346456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" y="1001330"/>
            <a:ext cx="9047800" cy="117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5917"/>
            <a:ext cx="4495799" cy="635090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3" name="圓角矩形 2"/>
          <p:cNvSpPr/>
          <p:nvPr/>
        </p:nvSpPr>
        <p:spPr bwMode="auto">
          <a:xfrm>
            <a:off x="5029200" y="2362200"/>
            <a:ext cx="2438400" cy="1524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5029200" y="2647950"/>
            <a:ext cx="2438400" cy="152400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5029200" y="3886200"/>
            <a:ext cx="2438400" cy="152400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5029200" y="4572000"/>
            <a:ext cx="2438400" cy="152400"/>
          </a:xfrm>
          <a:prstGeom prst="roundRect">
            <a:avLst/>
          </a:prstGeom>
          <a:noFill/>
          <a:ln w="3175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5029200" y="1676400"/>
            <a:ext cx="2438400" cy="152400"/>
          </a:xfrm>
          <a:prstGeom prst="roundRect">
            <a:avLst/>
          </a:prstGeom>
          <a:noFill/>
          <a:ln w="31750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42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Real effect of  </a:t>
            </a:r>
            <a:r>
              <a:rPr lang="en-US" altLang="zh-TW" sz="4000" dirty="0"/>
              <a:t>repurchases 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(AFK 2016)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Understanding </a:t>
            </a:r>
            <a:r>
              <a:rPr lang="en-US" altLang="zh-TW" sz="2000" dirty="0"/>
              <a:t>consequences of share repurchases is </a:t>
            </a:r>
            <a:r>
              <a:rPr lang="en-US" altLang="zh-TW" sz="2000" dirty="0" smtClean="0"/>
              <a:t>important. </a:t>
            </a:r>
          </a:p>
          <a:p>
            <a:r>
              <a:rPr lang="en-US" altLang="zh-TW" sz="2000" dirty="0" smtClean="0"/>
              <a:t>While evidence suggests that repurchases are good for firms to return </a:t>
            </a:r>
            <a:r>
              <a:rPr lang="en-US" altLang="zh-TW" sz="2000" dirty="0"/>
              <a:t>cash to </a:t>
            </a:r>
            <a:r>
              <a:rPr lang="en-US" altLang="zh-TW" sz="2000" dirty="0" smtClean="0"/>
              <a:t>investors, </a:t>
            </a:r>
            <a:r>
              <a:rPr lang="en-US" altLang="zh-TW" sz="2000" dirty="0"/>
              <a:t>some observers </a:t>
            </a:r>
            <a:r>
              <a:rPr lang="en-US" altLang="zh-TW" sz="2000" dirty="0" smtClean="0"/>
              <a:t>argue </a:t>
            </a:r>
            <a:r>
              <a:rPr lang="en-US" altLang="zh-TW" sz="2000" dirty="0"/>
              <a:t>that the </a:t>
            </a:r>
            <a:r>
              <a:rPr lang="en-US" altLang="zh-TW" sz="2000" dirty="0" smtClean="0"/>
              <a:t>cash </a:t>
            </a:r>
            <a:r>
              <a:rPr lang="en-US" altLang="zh-TW" sz="2000" dirty="0"/>
              <a:t>spent in </a:t>
            </a:r>
            <a:r>
              <a:rPr lang="en-US" altLang="zh-TW" sz="2000" dirty="0" smtClean="0"/>
              <a:t>repurchases </a:t>
            </a:r>
            <a:r>
              <a:rPr lang="en-US" altLang="zh-TW" sz="2000" dirty="0"/>
              <a:t>should instead be used to increase research and employment, and that the recent increase in share repurchases is undermining both the recovery from the recent recession and the economy's long-term </a:t>
            </a:r>
            <a:r>
              <a:rPr lang="en-US" altLang="zh-TW" sz="2000" dirty="0" smtClean="0"/>
              <a:t>prospects</a:t>
            </a:r>
          </a:p>
          <a:p>
            <a:r>
              <a:rPr lang="en-US" altLang="zh-TW" sz="2000" dirty="0"/>
              <a:t>Prior studies </a:t>
            </a:r>
            <a:r>
              <a:rPr lang="en-US" altLang="zh-TW" sz="2000" dirty="0" smtClean="0"/>
              <a:t>suggest </a:t>
            </a:r>
            <a:r>
              <a:rPr lang="en-US" altLang="zh-TW" sz="2000" dirty="0"/>
              <a:t>that firms with poor growth opportunities reduce investment and direct resources towards share </a:t>
            </a:r>
            <a:r>
              <a:rPr lang="en-US" altLang="zh-TW" sz="2000" dirty="0" smtClean="0"/>
              <a:t>repurchases</a:t>
            </a:r>
            <a:endParaRPr lang="en-US" altLang="zh-TW" sz="2000" dirty="0"/>
          </a:p>
          <a:p>
            <a:r>
              <a:rPr lang="en-US" altLang="zh-TW" sz="2000" dirty="0"/>
              <a:t>If this argument is correct, then claims that repurchases reduce economic growth are incorrect—the reductions in investment would have occurred irrespective of the amount of repurchases. </a:t>
            </a:r>
          </a:p>
          <a:p>
            <a:r>
              <a:rPr lang="en-US" altLang="zh-TW" sz="2000" dirty="0"/>
              <a:t>To test whether repurchases have causal effects on firm outcomes, we need to measure variation in repurchases that is not related to unobservable variation in growth opportunities</a:t>
            </a:r>
          </a:p>
          <a:p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05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Regression </a:t>
            </a:r>
            <a:r>
              <a:rPr lang="en-US" altLang="zh-TW" sz="4000" dirty="0" smtClean="0"/>
              <a:t>discontinuity design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/>
              <a:t>paper </a:t>
            </a:r>
            <a:r>
              <a:rPr lang="en-US" altLang="zh-TW" sz="2000" dirty="0" smtClean="0"/>
              <a:t>exploits </a:t>
            </a:r>
            <a:r>
              <a:rPr lang="en-US" altLang="zh-TW" sz="2000" dirty="0"/>
              <a:t>a discontinuity in the likelihood of share </a:t>
            </a:r>
            <a:r>
              <a:rPr lang="en-US" altLang="zh-TW" sz="2000" dirty="0" smtClean="0"/>
              <a:t>repurchases </a:t>
            </a:r>
            <a:r>
              <a:rPr lang="en-US" altLang="zh-TW" sz="2000" dirty="0"/>
              <a:t>caused by earnings management </a:t>
            </a:r>
            <a:r>
              <a:rPr lang="en-US" altLang="zh-TW" sz="2000" dirty="0" smtClean="0"/>
              <a:t>(HJJ 2006).</a:t>
            </a:r>
          </a:p>
          <a:p>
            <a:r>
              <a:rPr lang="en-US" altLang="zh-TW" sz="2000" dirty="0" smtClean="0"/>
              <a:t>A strong </a:t>
            </a:r>
            <a:r>
              <a:rPr lang="en-US" altLang="zh-TW" sz="2000" dirty="0"/>
              <a:t>discontinuity in the probability of accretive share repurchases around the threshold at which the firm would narrowly miss the analyst earnings consensus, without conducting share </a:t>
            </a:r>
            <a:r>
              <a:rPr lang="en-US" altLang="zh-TW" sz="2000" dirty="0" smtClean="0"/>
              <a:t>repurchases. </a:t>
            </a:r>
          </a:p>
          <a:p>
            <a:r>
              <a:rPr lang="en-US" altLang="zh-TW" sz="2000" dirty="0" smtClean="0"/>
              <a:t>Firms just missing EPS </a:t>
            </a:r>
            <a:r>
              <a:rPr lang="en-US" altLang="zh-TW" sz="2000" dirty="0"/>
              <a:t>forecasts by a few cents absent executing a repurchase are significantly more likely to repurchase </a:t>
            </a:r>
            <a:r>
              <a:rPr lang="en-US" altLang="zh-TW" sz="2000" dirty="0" smtClean="0"/>
              <a:t>shares.</a:t>
            </a:r>
          </a:p>
          <a:p>
            <a:r>
              <a:rPr lang="en-US" altLang="zh-TW" sz="2000" dirty="0"/>
              <a:t>To estimate the causal effect of repurchases on investments (Capital expenditures (Capex), employment, and R&amp;D), we regress changes in investment on share repurchases, instrumented with an indicator for whether or not a firm would announce a negative EPS surprise without a repurchase. These regressions compare firms that “just miss” the EPS consensus forecast (the treatment group) with firms that “just beat” the consensus forecast (the control group). </a:t>
            </a:r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77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Real effect of  repurchases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</a:t>
            </a:r>
            <a:r>
              <a:rPr lang="en-US" altLang="zh-TW" sz="2400" dirty="0" smtClean="0"/>
              <a:t>irms </a:t>
            </a:r>
            <a:r>
              <a:rPr lang="en-US" altLang="zh-TW" sz="2400" dirty="0"/>
              <a:t>that would have a small negative EPS surprise </a:t>
            </a:r>
            <a:r>
              <a:rPr lang="en-US" altLang="zh-TW" sz="2400" dirty="0" smtClean="0"/>
              <a:t>without repurchases tend </a:t>
            </a:r>
            <a:r>
              <a:rPr lang="en-US" altLang="zh-TW" sz="2400" dirty="0"/>
              <a:t>to decrease employment, Capex, and R&amp;D in the four quarters following increases in EPS-induced repurchases, relative to companies that just meet analyst EPS forecasts. </a:t>
            </a:r>
            <a:r>
              <a:rPr lang="en-US" altLang="zh-TW" sz="2400" dirty="0" smtClean="0"/>
              <a:t>There is </a:t>
            </a:r>
            <a:r>
              <a:rPr lang="en-US" altLang="zh-TW" sz="2400" dirty="0"/>
              <a:t>a significant decrease in cash holdings, but no significant changes in debt or equity issuance. </a:t>
            </a:r>
            <a:endParaRPr lang="en-US" altLang="zh-TW" sz="2400" dirty="0" smtClean="0"/>
          </a:p>
          <a:p>
            <a:r>
              <a:rPr lang="en-US" altLang="zh-TW" sz="2400" dirty="0" smtClean="0"/>
              <a:t>The </a:t>
            </a:r>
            <a:r>
              <a:rPr lang="en-US" altLang="zh-TW" sz="2400" dirty="0"/>
              <a:t>results support anecdotal and survey evidence that companies are willing to trade off employment and investment for stock repurchases.</a:t>
            </a:r>
            <a:endParaRPr lang="en-US" altLang="zh-TW" sz="24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12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Accretive repurchases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" y="1219200"/>
            <a:ext cx="8821304" cy="507841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93</a:t>
            </a:fld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 bwMode="auto">
          <a:xfrm>
            <a:off x="132591" y="1752600"/>
            <a:ext cx="8991600" cy="381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32591" y="3675339"/>
            <a:ext cx="8991600" cy="3810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2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Impact of accretive </a:t>
            </a:r>
            <a:r>
              <a:rPr lang="en-US" altLang="zh-TW" dirty="0"/>
              <a:t>repurchases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1524000"/>
            <a:ext cx="5788819" cy="475742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02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Real effect of  repurchases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D</a:t>
            </a:r>
            <a:r>
              <a:rPr lang="en-US" altLang="zh-TW" sz="2000" dirty="0" smtClean="0"/>
              <a:t>iscontinuity </a:t>
            </a:r>
            <a:r>
              <a:rPr lang="en-US" altLang="zh-TW" sz="2000" dirty="0"/>
              <a:t>in repurchases is much </a:t>
            </a:r>
            <a:r>
              <a:rPr lang="en-US" altLang="zh-TW" sz="2000" dirty="0" smtClean="0"/>
              <a:t>weaker </a:t>
            </a:r>
            <a:r>
              <a:rPr lang="en-US" altLang="zh-TW" sz="2000" dirty="0"/>
              <a:t>among financially constrained </a:t>
            </a:r>
            <a:r>
              <a:rPr lang="en-US" altLang="zh-TW" sz="2000" dirty="0" smtClean="0"/>
              <a:t>firms, </a:t>
            </a:r>
            <a:r>
              <a:rPr lang="en-US" altLang="zh-TW" sz="2000" dirty="0"/>
              <a:t>and among firms that do not mention “EPS” or “Earnings Per Share” in their proxy statements. </a:t>
            </a:r>
            <a:r>
              <a:rPr lang="en-US" altLang="zh-TW" sz="2000" dirty="0" smtClean="0"/>
              <a:t>For these </a:t>
            </a:r>
            <a:r>
              <a:rPr lang="en-US" altLang="zh-TW" sz="2000" dirty="0"/>
              <a:t>firms, there is little or no relationship between having a negative pre-repurchase EPS surprise and future employment/investment. </a:t>
            </a:r>
            <a:endParaRPr lang="en-US" altLang="zh-TW" sz="2000" dirty="0" smtClean="0"/>
          </a:p>
          <a:p>
            <a:pPr lvl="1"/>
            <a:r>
              <a:rPr lang="en-US" altLang="zh-TW" sz="1600" dirty="0"/>
              <a:t>Financially constrained firms are less able to engage in </a:t>
            </a:r>
            <a:r>
              <a:rPr lang="en-US" altLang="zh-TW" sz="1600" dirty="0" smtClean="0"/>
              <a:t>large </a:t>
            </a:r>
            <a:r>
              <a:rPr lang="en-US" altLang="zh-TW" sz="1600" dirty="0"/>
              <a:t>repurchases to manage EPS, and firms that do not mention </a:t>
            </a:r>
            <a:r>
              <a:rPr lang="en-US" altLang="zh-TW" sz="1600" dirty="0" smtClean="0"/>
              <a:t>EPS </a:t>
            </a:r>
            <a:r>
              <a:rPr lang="en-US" altLang="zh-TW" sz="1600" dirty="0"/>
              <a:t>arguably care less about managing EPS.</a:t>
            </a:r>
            <a:endParaRPr lang="en-US" altLang="zh-TW" sz="1600" dirty="0" smtClean="0"/>
          </a:p>
          <a:p>
            <a:r>
              <a:rPr lang="en-US" altLang="zh-TW" sz="2000" dirty="0"/>
              <a:t>Firms that change the sign of an earnings surprise using repurchases </a:t>
            </a:r>
            <a:r>
              <a:rPr lang="en-US" altLang="zh-TW" sz="2000" dirty="0" smtClean="0"/>
              <a:t>have similar earnings announcement returns (and ROA), compared to the firms </a:t>
            </a:r>
            <a:r>
              <a:rPr lang="en-US" altLang="zh-TW" sz="2000" dirty="0"/>
              <a:t>that just meet earnings targets. However, </a:t>
            </a:r>
            <a:r>
              <a:rPr lang="en-US" altLang="zh-TW" sz="2000" dirty="0" smtClean="0"/>
              <a:t>these returns (and ROA) are </a:t>
            </a:r>
            <a:r>
              <a:rPr lang="en-US" altLang="zh-TW" sz="2000" dirty="0"/>
              <a:t>lower when firms cut real variables to help finance </a:t>
            </a:r>
            <a:r>
              <a:rPr lang="en-US" altLang="zh-TW" sz="2000" dirty="0" smtClean="0"/>
              <a:t>repurchases</a:t>
            </a:r>
            <a:r>
              <a:rPr lang="en-US" altLang="zh-TW" sz="2000" dirty="0"/>
              <a:t>.</a:t>
            </a:r>
            <a:endParaRPr lang="en-US" altLang="zh-TW" sz="2000" dirty="0" smtClean="0"/>
          </a:p>
          <a:p>
            <a:r>
              <a:rPr lang="en-US" altLang="zh-TW" sz="2000" dirty="0"/>
              <a:t>While on average </a:t>
            </a:r>
            <a:r>
              <a:rPr lang="en-US" altLang="zh-TW" sz="2000" dirty="0" smtClean="0"/>
              <a:t>the trade-off between employment/investment and repurchases does </a:t>
            </a:r>
            <a:r>
              <a:rPr lang="en-US" altLang="zh-TW" sz="2000" dirty="0"/>
              <a:t>not appear to be detrimental to </a:t>
            </a:r>
            <a:r>
              <a:rPr lang="en-US" altLang="zh-TW" sz="2000" dirty="0" smtClean="0"/>
              <a:t>shareholders, </a:t>
            </a:r>
            <a:r>
              <a:rPr lang="en-US" altLang="zh-TW" sz="2000" dirty="0"/>
              <a:t>EPS-motivated repurchases can have more negative consequences for value and performance if they are associated with contemporaneous cuts in real investments.</a:t>
            </a:r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14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Accretive repurchases: cross-sectional variation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8525"/>
            <a:ext cx="4114800" cy="495783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96</a:t>
            </a:fld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12" y="1752600"/>
            <a:ext cx="46719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uture research (2009 survey)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1553" y="1447800"/>
            <a:ext cx="8081963" cy="4644887"/>
          </a:xfrm>
        </p:spPr>
        <p:txBody>
          <a:bodyPr/>
          <a:lstStyle/>
          <a:p>
            <a:r>
              <a:rPr lang="en-US" altLang="zh-TW" sz="2200" dirty="0"/>
              <a:t>The extent to which repurchases have come to be used to distribute permanent earnings. T</a:t>
            </a:r>
            <a:r>
              <a:rPr lang="en-US" altLang="zh-TW" sz="2200" dirty="0" smtClean="0"/>
              <a:t>he features </a:t>
            </a:r>
            <a:r>
              <a:rPr lang="en-US" altLang="zh-TW" sz="2200" dirty="0"/>
              <a:t>of firms at which repurchases serve as a substantial, quasi-permanent </a:t>
            </a:r>
            <a:r>
              <a:rPr lang="en-US" altLang="zh-TW" sz="2200" dirty="0" smtClean="0"/>
              <a:t>payout</a:t>
            </a:r>
            <a:endParaRPr lang="en-US" altLang="zh-TW" sz="2200" dirty="0"/>
          </a:p>
          <a:p>
            <a:r>
              <a:rPr lang="en-US" altLang="zh-TW" sz="2200" dirty="0" smtClean="0"/>
              <a:t>Relation </a:t>
            </a:r>
            <a:r>
              <a:rPr lang="en-US" altLang="zh-TW" sz="2200" dirty="0"/>
              <a:t>between controlling stockholders and the payout policies of the publicly traded firms that they control</a:t>
            </a:r>
          </a:p>
          <a:p>
            <a:r>
              <a:rPr lang="en-US" altLang="zh-TW" sz="2200" dirty="0" smtClean="0"/>
              <a:t>Why </a:t>
            </a:r>
            <a:r>
              <a:rPr lang="en-US" altLang="zh-TW" sz="2200" dirty="0"/>
              <a:t>SEOs occur much less often than repurchases, when both seemingly </a:t>
            </a:r>
            <a:r>
              <a:rPr lang="en-US" altLang="zh-TW" sz="2200" dirty="0" smtClean="0"/>
              <a:t>allow managers </a:t>
            </a:r>
            <a:r>
              <a:rPr lang="en-US" altLang="zh-TW" sz="2200" dirty="0"/>
              <a:t>to time the stock market </a:t>
            </a:r>
            <a:r>
              <a:rPr lang="en-US" altLang="zh-TW" sz="2200" dirty="0" smtClean="0"/>
              <a:t>to </a:t>
            </a:r>
            <a:r>
              <a:rPr lang="en-US" altLang="zh-TW" sz="2200" dirty="0"/>
              <a:t>exploit outside </a:t>
            </a:r>
            <a:r>
              <a:rPr lang="en-US" altLang="zh-TW" sz="2200" dirty="0" smtClean="0"/>
              <a:t>investors</a:t>
            </a:r>
            <a:endParaRPr lang="en-US" altLang="zh-TW" sz="2200" dirty="0"/>
          </a:p>
          <a:p>
            <a:r>
              <a:rPr lang="en-US" altLang="zh-TW" sz="2200" dirty="0"/>
              <a:t>Whether the well-publicized disadvantage of repurchases </a:t>
            </a:r>
            <a:r>
              <a:rPr lang="en-US" altLang="zh-TW" sz="2200" dirty="0" smtClean="0"/>
              <a:t>(alienating </a:t>
            </a:r>
            <a:r>
              <a:rPr lang="en-US" altLang="zh-TW" sz="2200" dirty="0"/>
              <a:t>loyal stockholders by repurchasing shares from other owners at high prices in “hot” markets) will reverse the growth of repurchases in the post-crisis period </a:t>
            </a:r>
          </a:p>
          <a:p>
            <a:r>
              <a:rPr lang="en-US" altLang="zh-TW" sz="2200" dirty="0"/>
              <a:t>B</a:t>
            </a:r>
            <a:r>
              <a:rPr lang="en-US" altLang="zh-TW" sz="2200" dirty="0" smtClean="0"/>
              <a:t>ridge </a:t>
            </a:r>
            <a:r>
              <a:rPr lang="en-US" altLang="zh-TW" sz="2200" dirty="0"/>
              <a:t>the gap </a:t>
            </a:r>
            <a:r>
              <a:rPr lang="en-US" altLang="zh-TW" sz="2200" dirty="0" smtClean="0"/>
              <a:t>between </a:t>
            </a:r>
            <a:r>
              <a:rPr lang="en-US" altLang="zh-TW" sz="2200" dirty="0"/>
              <a:t>payout policy and capital structure literatures by </a:t>
            </a:r>
            <a:r>
              <a:rPr lang="en-US" altLang="zh-TW" sz="2200" dirty="0" smtClean="0"/>
              <a:t>analyzing </a:t>
            </a:r>
            <a:r>
              <a:rPr lang="en-US" altLang="zh-TW" sz="2200" dirty="0"/>
              <a:t>two </a:t>
            </a:r>
            <a:r>
              <a:rPr lang="en-US" altLang="zh-TW" sz="2200" dirty="0" smtClean="0"/>
              <a:t>decisions </a:t>
            </a:r>
            <a:r>
              <a:rPr lang="en-US" altLang="zh-TW" sz="2200" dirty="0"/>
              <a:t>as interdependent</a:t>
            </a:r>
            <a:endParaRPr lang="zh-TW" altLang="en-US" sz="2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4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uture research (2014 survey)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W</a:t>
            </a:r>
            <a:r>
              <a:rPr lang="en-US" altLang="zh-TW" sz="2400" dirty="0" smtClean="0"/>
              <a:t>hile </a:t>
            </a:r>
            <a:r>
              <a:rPr lang="en-US" altLang="zh-TW" sz="2400" dirty="0"/>
              <a:t>dividends </a:t>
            </a:r>
            <a:r>
              <a:rPr lang="en-US" altLang="zh-TW" sz="2400" dirty="0" smtClean="0"/>
              <a:t>and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repurchases </a:t>
            </a:r>
            <a:r>
              <a:rPr lang="en-US" altLang="zh-TW" sz="2400" dirty="0"/>
              <a:t>are not perfect substitutes, there is a non-trivial degree of substitution between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two </a:t>
            </a:r>
            <a:r>
              <a:rPr lang="en-US" altLang="zh-TW" sz="2400" dirty="0"/>
              <a:t>forms of payout. But to what extent and under which circumstances do firms and the </a:t>
            </a:r>
            <a:r>
              <a:rPr lang="en-US" altLang="zh-TW" sz="2400" dirty="0" smtClean="0"/>
              <a:t>market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treat </a:t>
            </a:r>
            <a:r>
              <a:rPr lang="en-US" altLang="zh-TW" sz="2400" dirty="0"/>
              <a:t>dividends and share repurchases as substitutes? </a:t>
            </a:r>
            <a:endParaRPr lang="en-US" altLang="zh-TW" sz="2400" dirty="0" smtClean="0"/>
          </a:p>
          <a:p>
            <a:r>
              <a:rPr lang="en-US" altLang="zh-TW" sz="2400" dirty="0" smtClean="0"/>
              <a:t>How is </a:t>
            </a:r>
            <a:r>
              <a:rPr lang="en-US" altLang="zh-TW" sz="2400" dirty="0"/>
              <a:t>prevalence of dividend smoothing in other countries with </a:t>
            </a:r>
            <a:r>
              <a:rPr lang="en-US" altLang="zh-TW" sz="2400" dirty="0" smtClean="0"/>
              <a:t>different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ownership </a:t>
            </a:r>
            <a:r>
              <a:rPr lang="en-US" altLang="zh-TW" sz="2400" dirty="0"/>
              <a:t>structures and regulatory </a:t>
            </a:r>
            <a:r>
              <a:rPr lang="en-US" altLang="zh-TW" sz="2400" dirty="0" smtClean="0"/>
              <a:t>regimes?</a:t>
            </a:r>
          </a:p>
          <a:p>
            <a:r>
              <a:rPr lang="en-US" altLang="zh-TW" sz="2400" dirty="0" smtClean="0"/>
              <a:t>Mixed results in improving liquidity following repurchases</a:t>
            </a:r>
          </a:p>
          <a:p>
            <a:r>
              <a:rPr lang="en-US" altLang="zh-TW" sz="2400" dirty="0" smtClean="0"/>
              <a:t>Mixed results in whether managers can time the market in executing repurchases</a:t>
            </a:r>
          </a:p>
          <a:p>
            <a:r>
              <a:rPr lang="en-US" altLang="zh-TW" sz="2400" dirty="0"/>
              <a:t>T</a:t>
            </a:r>
            <a:r>
              <a:rPr lang="en-US" altLang="zh-TW" sz="2400" dirty="0" smtClean="0"/>
              <a:t>he interaction between </a:t>
            </a:r>
            <a:r>
              <a:rPr lang="en-US" altLang="zh-TW" sz="2400" dirty="0"/>
              <a:t>payout and other corporate policies, such as compensation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Payout policy</a:t>
            </a:r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Konan Chan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9A0-75B5-4F02-9EE9-250A232C4217}" type="slidenum">
              <a:rPr lang="zh-TW" altLang="en-US" smtClean="0"/>
              <a:pPr>
                <a:defRPr/>
              </a:pPr>
              <a:t>98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9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10637</TotalTime>
  <Pages>8923980</Pages>
  <Words>4883</Words>
  <Application>Microsoft Office PowerPoint</Application>
  <PresentationFormat>如螢幕大小 (4:3)</PresentationFormat>
  <Paragraphs>567</Paragraphs>
  <Slides>98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6" baseType="lpstr">
      <vt:lpstr>新細明體</vt:lpstr>
      <vt:lpstr>標楷體</vt:lpstr>
      <vt:lpstr>Arial</vt:lpstr>
      <vt:lpstr>Tahoma</vt:lpstr>
      <vt:lpstr>Times New Roman</vt:lpstr>
      <vt:lpstr>Wingdings</vt:lpstr>
      <vt:lpstr>Straight Edge</vt:lpstr>
      <vt:lpstr>圖表</vt:lpstr>
      <vt:lpstr>PowerPoint 簡報</vt:lpstr>
      <vt:lpstr>Disappearing dividends:  Changing firm characteristics or lower propensity to pay </vt:lpstr>
      <vt:lpstr>Percent of firms paying dividends</vt:lpstr>
      <vt:lpstr>Dividends vs. Repurchases</vt:lpstr>
      <vt:lpstr>Disappearing dividends?</vt:lpstr>
      <vt:lpstr>Disappearing dividends</vt:lpstr>
      <vt:lpstr>Declining dividends</vt:lpstr>
      <vt:lpstr>Percent of firms</vt:lpstr>
      <vt:lpstr>PowerPoint 簡報</vt:lpstr>
      <vt:lpstr>PowerPoint 簡報</vt:lpstr>
      <vt:lpstr>Earnings performance</vt:lpstr>
      <vt:lpstr>Characteristics of dividend payers</vt:lpstr>
      <vt:lpstr>New lists and dividends</vt:lpstr>
      <vt:lpstr>Logit regressions Fama-MacBeth approach</vt:lpstr>
      <vt:lpstr>Propensity to pay dividends</vt:lpstr>
      <vt:lpstr>Percent of payers</vt:lpstr>
      <vt:lpstr>Measure the propensity to pay</vt:lpstr>
      <vt:lpstr>Separate the propensity to pay from changing characteristics</vt:lpstr>
      <vt:lpstr>Effects on three dividend groups</vt:lpstr>
      <vt:lpstr>Effects on non-payers</vt:lpstr>
      <vt:lpstr>Conclusion: Fama &amp; French (2001)</vt:lpstr>
      <vt:lpstr>Conclusion: Fama &amp; French (2001)</vt:lpstr>
      <vt:lpstr>Why dividends disappear?</vt:lpstr>
      <vt:lpstr> Are dividends disappearing? Dividend concentration and the consolidation of earnings </vt:lpstr>
      <vt:lpstr>Are dividends disappearing?</vt:lpstr>
      <vt:lpstr>Aggregate dividends increase</vt:lpstr>
      <vt:lpstr>Dividends become concentrated</vt:lpstr>
      <vt:lpstr>Dividend concentration</vt:lpstr>
      <vt:lpstr>Has propensity to pay out declined?</vt:lpstr>
      <vt:lpstr>Dividend policy and the earned/contributed capital mix: A test of the life-cycle theory </vt:lpstr>
      <vt:lpstr>Dividend life cycle theory</vt:lpstr>
      <vt:lpstr>Testing life cycle theory</vt:lpstr>
      <vt:lpstr>Why earned/contributed mix?</vt:lpstr>
      <vt:lpstr>Dividends and earned equity</vt:lpstr>
      <vt:lpstr>Effect of life cycle </vt:lpstr>
      <vt:lpstr>Payers vs. nonpayers</vt:lpstr>
      <vt:lpstr>Earned equity and dividends</vt:lpstr>
      <vt:lpstr>Logit regressions Fama-MacBeth approach</vt:lpstr>
      <vt:lpstr>Logit regressions of dividends</vt:lpstr>
      <vt:lpstr>Impact of profitability and growth</vt:lpstr>
      <vt:lpstr>Marginal effect on dividends</vt:lpstr>
      <vt:lpstr>Reduction in propensity to pay</vt:lpstr>
      <vt:lpstr>Disappearing dividend puzzle</vt:lpstr>
      <vt:lpstr>Dividend initiations and omissions</vt:lpstr>
      <vt:lpstr>Dividends of 25 large firms</vt:lpstr>
      <vt:lpstr>Retention versus distribution  in the life-cycle</vt:lpstr>
      <vt:lpstr>Conclusion: DDS (2006)</vt:lpstr>
      <vt:lpstr>Conclusion: DDS (2006)</vt:lpstr>
      <vt:lpstr>Denis and Osobov (2008)</vt:lpstr>
      <vt:lpstr>International evidence on the determinants of dividend policy</vt:lpstr>
      <vt:lpstr>International evidence on the determinants of dividend policy</vt:lpstr>
      <vt:lpstr>Payers vs. nonpayers</vt:lpstr>
      <vt:lpstr>Logit regressions of dividends</vt:lpstr>
      <vt:lpstr>Reductions in propensity to pay</vt:lpstr>
      <vt:lpstr>von Eije  and Megginson (2008)</vt:lpstr>
      <vt:lpstr>PowerPoint 簡報</vt:lpstr>
      <vt:lpstr>European propensity to pay out</vt:lpstr>
      <vt:lpstr>Post-FF (2001)</vt:lpstr>
      <vt:lpstr>Why do firms repurchase stock?</vt:lpstr>
      <vt:lpstr>Dittmar (2000)</vt:lpstr>
      <vt:lpstr>PowerPoint 簡報</vt:lpstr>
      <vt:lpstr>Motivations for Repurchases</vt:lpstr>
      <vt:lpstr>Undervaluation</vt:lpstr>
      <vt:lpstr>The information content of share repurchase programs </vt:lpstr>
      <vt:lpstr>Economic motivations behind buyback</vt:lpstr>
      <vt:lpstr>Predictions under signaling</vt:lpstr>
      <vt:lpstr>Predictions under free cash flow</vt:lpstr>
      <vt:lpstr>No support for signaling</vt:lpstr>
      <vt:lpstr>Support for free cash flow story</vt:lpstr>
      <vt:lpstr>Repurchase sample</vt:lpstr>
      <vt:lpstr>Detect abnormal earnings</vt:lpstr>
      <vt:lpstr>Operating performance</vt:lpstr>
      <vt:lpstr>Larger buybacks do not have better performance </vt:lpstr>
      <vt:lpstr>Analysts’ Forecast Revisions</vt:lpstr>
      <vt:lpstr>Reject the signaling hypothesis</vt:lpstr>
      <vt:lpstr>Changes in Capital Expenditures, R&amp;D, and Cash Reserves</vt:lpstr>
      <vt:lpstr>Reduction in investment and cash</vt:lpstr>
      <vt:lpstr>Change in systematic risk</vt:lpstr>
      <vt:lpstr>PowerPoint 簡報</vt:lpstr>
      <vt:lpstr>PowerPoint 簡報</vt:lpstr>
      <vt:lpstr>Market reactions to  changes in profitability and risk</vt:lpstr>
      <vt:lpstr>Impact of changes in investments on cost of capital</vt:lpstr>
      <vt:lpstr>Conclusion: GM (2004)</vt:lpstr>
      <vt:lpstr>Conclusion: GM (2004)</vt:lpstr>
      <vt:lpstr>EPS increase in repurchases </vt:lpstr>
      <vt:lpstr>Factors of repurchase decisions</vt:lpstr>
      <vt:lpstr>Stock repurchases as an earnings management device (HJJ 2006)</vt:lpstr>
      <vt:lpstr>Firms miss earnings target</vt:lpstr>
      <vt:lpstr>PowerPoint 簡報</vt:lpstr>
      <vt:lpstr>Real effect of  repurchases  (AFK 2016)</vt:lpstr>
      <vt:lpstr>Regression discontinuity design</vt:lpstr>
      <vt:lpstr>Real effect of  repurchases</vt:lpstr>
      <vt:lpstr>Accretive repurchases</vt:lpstr>
      <vt:lpstr>Impact of accretive repurchases </vt:lpstr>
      <vt:lpstr>Real effect of  repurchases</vt:lpstr>
      <vt:lpstr>Accretive repurchases: cross-sectional variation</vt:lpstr>
      <vt:lpstr>Future research (2009 survey)</vt:lpstr>
      <vt:lpstr>Future research (2014 survey)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Matt</dc:creator>
  <cp:lastModifiedBy>Konan Chan</cp:lastModifiedBy>
  <cp:revision>306</cp:revision>
  <dcterms:created xsi:type="dcterms:W3CDTF">2000-03-10T17:01:40Z</dcterms:created>
  <dcterms:modified xsi:type="dcterms:W3CDTF">2021-11-29T03:59:01Z</dcterms:modified>
</cp:coreProperties>
</file>